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 id="2147483776" r:id="rId3"/>
  </p:sldMasterIdLst>
  <p:notesMasterIdLst>
    <p:notesMasterId r:id="rId21"/>
  </p:notesMasterIdLst>
  <p:handoutMasterIdLst>
    <p:handoutMasterId r:id="rId22"/>
  </p:handoutMasterIdLst>
  <p:sldIdLst>
    <p:sldId id="903" r:id="rId4"/>
    <p:sldId id="311" r:id="rId5"/>
    <p:sldId id="885" r:id="rId6"/>
    <p:sldId id="904" r:id="rId7"/>
    <p:sldId id="905" r:id="rId8"/>
    <p:sldId id="908" r:id="rId9"/>
    <p:sldId id="909" r:id="rId10"/>
    <p:sldId id="907" r:id="rId11"/>
    <p:sldId id="910" r:id="rId12"/>
    <p:sldId id="906" r:id="rId13"/>
    <p:sldId id="912" r:id="rId14"/>
    <p:sldId id="911" r:id="rId15"/>
    <p:sldId id="913" r:id="rId16"/>
    <p:sldId id="914" r:id="rId17"/>
    <p:sldId id="915" r:id="rId18"/>
    <p:sldId id="902" r:id="rId19"/>
    <p:sldId id="85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27E"/>
    <a:srgbClr val="2E686C"/>
    <a:srgbClr val="56504B"/>
    <a:srgbClr val="67605B"/>
    <a:srgbClr val="79726D"/>
    <a:srgbClr val="8B8580"/>
    <a:srgbClr val="FCFBFA"/>
    <a:srgbClr val="E5DBBE"/>
    <a:srgbClr val="41817E"/>
    <a:srgbClr val="4F86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42" autoAdjust="0"/>
    <p:restoredTop sz="86447"/>
  </p:normalViewPr>
  <p:slideViewPr>
    <p:cSldViewPr snapToGrid="0">
      <p:cViewPr varScale="1">
        <p:scale>
          <a:sx n="94" d="100"/>
          <a:sy n="94" d="100"/>
        </p:scale>
        <p:origin x="216" y="4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6" d="100"/>
          <a:sy n="136" d="100"/>
        </p:scale>
        <p:origin x="307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0BDEF-5E46-4C38-97AE-078FE78545A2}" type="datetime1">
              <a:rPr lang="en-US" smtClean="0"/>
              <a:t>5/25/20</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B5D8F-9D9D-4173-A9BF-1ACE61BA05F2}" type="datetime1">
              <a:rPr lang="en-US" smtClean="0"/>
              <a:t>5/25/20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endParaRPr lang="en-US" baseline="0" dirty="0">
              <a:solidFill>
                <a:srgbClr val="5F5F5F"/>
              </a:solidFill>
            </a:endParaRPr>
          </a:p>
        </p:txBody>
      </p:sp>
      <p:sp>
        <p:nvSpPr>
          <p:cNvPr id="4" name="Slide Number Placeholder 3"/>
          <p:cNvSpPr>
            <a:spLocks noGrp="1"/>
          </p:cNvSpPr>
          <p:nvPr>
            <p:ph type="sldNum" sz="quarter" idx="10"/>
          </p:nvPr>
        </p:nvSpPr>
        <p:spPr/>
        <p:txBody>
          <a:bodyPr/>
          <a:lstStyle/>
          <a:p>
            <a:pPr>
              <a:defRPr/>
            </a:pPr>
            <a:fld id="{8C72D9AE-7182-4680-8F79-479C4181FF08}" type="slidenum">
              <a:rPr lang="en-US" sz="1800" kern="0" smtClean="0">
                <a:solidFill>
                  <a:prstClr val="black"/>
                </a:solidFill>
              </a:rPr>
              <a:pPr>
                <a:defRPr/>
              </a:pPr>
              <a:t>1</a:t>
            </a:fld>
            <a:endParaRPr lang="en-US" sz="1800" kern="0" dirty="0">
              <a:solidFill>
                <a:prstClr val="black"/>
              </a:solidFill>
            </a:endParaRPr>
          </a:p>
        </p:txBody>
      </p:sp>
    </p:spTree>
    <p:extLst>
      <p:ext uri="{BB962C8B-B14F-4D97-AF65-F5344CB8AC3E}">
        <p14:creationId xmlns:p14="http://schemas.microsoft.com/office/powerpoint/2010/main" val="403208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a:p>
        </p:txBody>
      </p:sp>
    </p:spTree>
    <p:extLst>
      <p:ext uri="{BB962C8B-B14F-4D97-AF65-F5344CB8AC3E}">
        <p14:creationId xmlns:p14="http://schemas.microsoft.com/office/powerpoint/2010/main" val="3036731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oracle.com/investor" TargetMode="External"/><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a:solidFill>
                <a:schemeClr val="bg1"/>
              </a:solidFill>
              <a:latin typeface="Oracle Sans Light" panose="020B0403020204020204" pitchFamily="34" charset="0"/>
              <a:cs typeface="Oracle Sans Light" panose="020B0403020204020204" pitchFamily="34" charset="0"/>
            </a:endParaRPr>
          </a:p>
          <a:p>
            <a:r>
              <a:rPr lang="en-US" sz="1800" b="0" i="0" kern="120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Confidential – © 2019 Oracle Internal/Restricted/Highly Restricted</a:t>
            </a:r>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263006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a:solidFill>
                <a:schemeClr val="bg1"/>
              </a:solidFill>
              <a:latin typeface="Oracle Sans Light" panose="020B0403020204020204" pitchFamily="34" charset="0"/>
              <a:cs typeface="Oracle Sans Light" panose="020B0403020204020204" pitchFamily="34" charset="0"/>
            </a:endParaRPr>
          </a:p>
          <a:p>
            <a:r>
              <a:rPr lang="en-US" sz="1800" b="0" i="0" kern="120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Confidential – © 2019 Oracle Internal/Restricted/Highly Restricted</a:t>
            </a:r>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13376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cstate="email">
            <a:alphaModFix amt="40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cstate="email">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Internal/Restricted/Highly Restricted</a:t>
            </a:r>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endParaRPr/>
          </a:p>
        </p:txBody>
      </p:sp>
      <p:sp>
        <p:nvSpPr>
          <p:cNvPr id="4" name="Footer Placeholder 3"/>
          <p:cNvSpPr>
            <a:spLocks noGrp="1"/>
          </p:cNvSpPr>
          <p:nvPr>
            <p:ph type="ftr" sz="quarter" idx="11"/>
          </p:nvPr>
        </p:nvSpPr>
        <p:spPr/>
        <p:txBody>
          <a:bodyPr/>
          <a:lstStyle/>
          <a:p>
            <a:r>
              <a:rPr lang="en-US"/>
              <a:t>Confidential – Oracle Internal</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2159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O Cloud Platform Photo Brande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1" name="TextBox 1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2018</a:t>
            </a:r>
            <a:r>
              <a:rPr lang="en-US" sz="850" dirty="0">
                <a:solidFill>
                  <a:schemeClr val="tx1"/>
                </a:solidFill>
              </a:rPr>
              <a:t>, Oracle and/or its affiliates. All rights reserved.  |</a:t>
            </a:r>
          </a:p>
        </p:txBody>
      </p:sp>
      <p:sp>
        <p:nvSpPr>
          <p:cNvPr id="2" name="Date Placeholder 1"/>
          <p:cNvSpPr>
            <a:spLocks noGrp="1"/>
          </p:cNvSpPr>
          <p:nvPr>
            <p:ph type="dt" sz="half" idx="16"/>
          </p:nvPr>
        </p:nvSpPr>
        <p:spPr>
          <a:xfrm>
            <a:off x="4183220" y="6556248"/>
            <a:ext cx="1226717" cy="182880"/>
          </a:xfrm>
          <a:prstGeom prst="rect">
            <a:avLst/>
          </a:prstGeom>
        </p:spPr>
        <p:txBody>
          <a:bodyPr/>
          <a:lstStyle>
            <a:lvl1pPr>
              <a:defRPr>
                <a:solidFill>
                  <a:schemeClr val="tx1"/>
                </a:solidFill>
              </a:defRPr>
            </a:lvl1pPr>
          </a:lstStyle>
          <a:p>
            <a:endParaRPr lang="en-US" dirty="0"/>
          </a:p>
        </p:txBody>
      </p:sp>
      <p:sp>
        <p:nvSpPr>
          <p:cNvPr id="6" name="Footer Placeholder 5"/>
          <p:cNvSpPr>
            <a:spLocks noGrp="1"/>
          </p:cNvSpPr>
          <p:nvPr>
            <p:ph type="ftr" sz="quarter" idx="17"/>
          </p:nvPr>
        </p:nvSpPr>
        <p:spPr/>
        <p:txBody>
          <a:bodyPr/>
          <a:lstStyle>
            <a:lvl1pPr>
              <a:defRPr>
                <a:solidFill>
                  <a:schemeClr val="tx1"/>
                </a:solidFill>
              </a:defRPr>
            </a:lvl1pPr>
          </a:lstStyle>
          <a:p>
            <a:r>
              <a:rPr lang="en-US"/>
              <a:t>Confidential – Oracle Internal</a:t>
            </a:r>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1348" y="523289"/>
            <a:ext cx="2249398" cy="976841"/>
          </a:xfrm>
          <a:prstGeom prst="rect">
            <a:avLst/>
          </a:prstGeom>
        </p:spPr>
      </p:pic>
    </p:spTree>
    <p:extLst>
      <p:ext uri="{BB962C8B-B14F-4D97-AF65-F5344CB8AC3E}">
        <p14:creationId xmlns:p14="http://schemas.microsoft.com/office/powerpoint/2010/main" val="300184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6863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solidFill>
                  <a:prstClr val="white"/>
                </a:solidFill>
              </a:rPr>
              <a:t>Confidential – © 2019 Oracle Internal/Restricted/Highly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493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2440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solidFill>
                  <a:prstClr val="white"/>
                </a:solidFill>
              </a:rPr>
              <a:t>Confidential – © 2019 Oracle Internal/Restricted/Highly Restricted</a:t>
            </a:r>
          </a:p>
        </p:txBody>
      </p:sp>
    </p:spTree>
    <p:extLst>
      <p:ext uri="{BB962C8B-B14F-4D97-AF65-F5344CB8AC3E}">
        <p14:creationId xmlns:p14="http://schemas.microsoft.com/office/powerpoint/2010/main" val="35372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00297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6085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3477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46801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b="0">
              <a:solidFill>
                <a:prstClr val="white"/>
              </a:solidFill>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41824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solidFill>
                  <a:srgbClr val="312D2A">
                    <a:lumMod val="60000"/>
                    <a:lumOff val="40000"/>
                  </a:srgbClr>
                </a:solidFill>
              </a:rPr>
              <a:pPr/>
              <a:t>‹#›</a:t>
            </a:fld>
            <a:endParaRPr lang="en-US">
              <a:solidFill>
                <a:srgbClr val="312D2A">
                  <a:lumMod val="60000"/>
                  <a:lumOff val="40000"/>
                </a:srgbClr>
              </a:solidFill>
            </a:endParaRPr>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srgbClr val="312D2A">
                    <a:lumMod val="60000"/>
                    <a:lumOff val="40000"/>
                  </a:srgbClr>
                </a:solidFill>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9215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a:solidFill>
                  <a:prstClr val="white"/>
                </a:solidFill>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05222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0482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89820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1318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83835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6993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72399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205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solidFill>
                  <a:srgbClr val="4E3629">
                    <a:lumMod val="60000"/>
                    <a:lumOff val="40000"/>
                  </a:srgbClr>
                </a:solidFill>
              </a:rPr>
              <a:t>Confidential – © 2019 Oracle Internal/Restricted/Highly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solidFill>
                  <a:srgbClr val="4E3629">
                    <a:lumMod val="60000"/>
                    <a:lumOff val="40000"/>
                  </a:srgbClr>
                </a:solidFill>
              </a:rPr>
              <a:pPr/>
              <a:t>‹#›</a:t>
            </a:fld>
            <a:endParaRPr lang="en-US">
              <a:solidFill>
                <a:srgbClr val="4E3629">
                  <a:lumMod val="60000"/>
                  <a:lumOff val="40000"/>
                </a:srgbClr>
              </a:solidFill>
            </a:endParaRPr>
          </a:p>
        </p:txBody>
      </p:sp>
    </p:spTree>
    <p:extLst>
      <p:ext uri="{BB962C8B-B14F-4D97-AF65-F5344CB8AC3E}">
        <p14:creationId xmlns:p14="http://schemas.microsoft.com/office/powerpoint/2010/main" val="37297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486FA5B-D137-42E4-92AD-E583F42FB353}"/>
              </a:ext>
            </a:extLst>
          </p:cNvPr>
          <p:cNvSpPr>
            <a:spLocks noGrp="1"/>
          </p:cNvSpPr>
          <p:nvPr>
            <p:ph type="dt" sz="half" idx="10"/>
          </p:nvPr>
        </p:nvSpPr>
        <p:spPr/>
        <p:txBody>
          <a:bodyPr/>
          <a:lstStyle/>
          <a:p>
            <a:fld id="{7F51ECDA-D411-4052-90DD-FADEAFAB690E}" type="datetimeFigureOut">
              <a:rPr lang="pt-BR" smtClean="0">
                <a:solidFill>
                  <a:srgbClr val="4E3629"/>
                </a:solidFill>
              </a:rPr>
              <a:pPr/>
              <a:t>25/05/2020</a:t>
            </a:fld>
            <a:endParaRPr lang="pt-BR">
              <a:solidFill>
                <a:srgbClr val="4E3629"/>
              </a:solidFill>
            </a:endParaRPr>
          </a:p>
        </p:txBody>
      </p:sp>
      <p:sp>
        <p:nvSpPr>
          <p:cNvPr id="3" name="Espaço Reservado para Rodapé 2">
            <a:extLst>
              <a:ext uri="{FF2B5EF4-FFF2-40B4-BE49-F238E27FC236}">
                <a16:creationId xmlns:a16="http://schemas.microsoft.com/office/drawing/2014/main" id="{BB2037C9-8507-4104-902C-6E1365EEBE77}"/>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053DA9A-9740-49B8-BA55-DFB1444E7FCB}"/>
              </a:ext>
            </a:extLst>
          </p:cNvPr>
          <p:cNvSpPr>
            <a:spLocks noGrp="1"/>
          </p:cNvSpPr>
          <p:nvPr>
            <p:ph type="sldNum" sz="quarter" idx="12"/>
          </p:nvPr>
        </p:nvSpPr>
        <p:spPr/>
        <p:txBody>
          <a:bodyPr/>
          <a:lstStyle/>
          <a:p>
            <a:fld id="{19ABDEA3-9117-4C7D-8D6F-69B797EAD7AC}" type="slidenum">
              <a:rPr lang="pt-BR" smtClean="0"/>
              <a:pPr/>
              <a:t>‹#›</a:t>
            </a:fld>
            <a:endParaRPr lang="pt-BR"/>
          </a:p>
        </p:txBody>
      </p:sp>
    </p:spTree>
    <p:extLst>
      <p:ext uri="{BB962C8B-B14F-4D97-AF65-F5344CB8AC3E}">
        <p14:creationId xmlns:p14="http://schemas.microsoft.com/office/powerpoint/2010/main" val="5455288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rPr lang="en-US">
                <a:solidFill>
                  <a:srgbClr val="4E3629"/>
                </a:solidFill>
              </a:rPr>
              <a:pPr/>
              <a:t>5/25/20</a:t>
            </a:fld>
            <a:endParaRPr>
              <a:solidFill>
                <a:srgbClr val="4E3629"/>
              </a:solidFill>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5575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Title Slide without Picture">
    <p:bg>
      <p:bgPr>
        <a:solidFill>
          <a:srgbClr val="D8E1E6"/>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a:xfrm>
            <a:off x="4183222" y="6556248"/>
            <a:ext cx="1226717" cy="182880"/>
          </a:xfrm>
          <a:prstGeom prst="rect">
            <a:avLst/>
          </a:prstGeom>
        </p:spPr>
        <p:txBody>
          <a:bodyPr/>
          <a:lstStyle>
            <a:lvl1pPr>
              <a:defRPr>
                <a:solidFill>
                  <a:srgbClr val="5F5F5F"/>
                </a:solidFill>
              </a:defRPr>
            </a:lvl1pPr>
          </a:lstStyle>
          <a:p>
            <a:fld id="{DB0592DB-01ED-A44A-830D-2A57CD1AF06B}" type="datetime1">
              <a:rPr lang="en-US" smtClean="0"/>
              <a:pPr/>
              <a:t>5/25/20</a:t>
            </a:fld>
            <a:endParaRPr lang="en-US"/>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2016,</a:t>
            </a:r>
            <a:r>
              <a:rPr sz="850">
                <a:solidFill>
                  <a:srgbClr val="5F5F5F"/>
                </a:solidFill>
              </a:rPr>
              <a:t> Oracle and/or its affiliates. All rights reserved.  |</a:t>
            </a:r>
          </a:p>
        </p:txBody>
      </p:sp>
      <p:pic>
        <p:nvPicPr>
          <p:cNvPr id="4" name="Picture 3" descr="Cover-pic.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92000" cy="6856214"/>
          </a:xfrm>
          <a:prstGeom prst="rect">
            <a:avLst/>
          </a:prstGeom>
        </p:spPr>
      </p:pic>
      <p:sp>
        <p:nvSpPr>
          <p:cNvPr id="5" name="Rectangle 4"/>
          <p:cNvSpPr/>
          <p:nvPr userDrawn="1"/>
        </p:nvSpPr>
        <p:spPr bwMode="gray">
          <a:xfrm>
            <a:off x="3" y="0"/>
            <a:ext cx="12192000" cy="6858000"/>
          </a:xfrm>
          <a:prstGeom prst="rect">
            <a:avLst/>
          </a:prstGeom>
          <a:solidFill>
            <a:schemeClr val="tx2">
              <a:alpha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798">
              <a:solidFill>
                <a:srgbClr val="FFFFFF"/>
              </a:solidFill>
            </a:endParaRPr>
          </a:p>
        </p:txBody>
      </p:sp>
      <p:sp>
        <p:nvSpPr>
          <p:cNvPr id="2" name="Title 1"/>
          <p:cNvSpPr>
            <a:spLocks noGrp="1"/>
          </p:cNvSpPr>
          <p:nvPr>
            <p:ph type="ctrTitle"/>
          </p:nvPr>
        </p:nvSpPr>
        <p:spPr>
          <a:xfrm>
            <a:off x="531954" y="739780"/>
            <a:ext cx="11128097" cy="1470025"/>
          </a:xfrm>
        </p:spPr>
        <p:txBody>
          <a:bodyPr/>
          <a:lstStyle>
            <a:lvl1pPr>
              <a:lnSpc>
                <a:spcPct val="80000"/>
              </a:lnSpc>
              <a:defRPr sz="4798">
                <a:solidFill>
                  <a:srgbClr val="FFFFFF"/>
                </a:solidFill>
              </a:defRPr>
            </a:lvl1pPr>
          </a:lstStyle>
          <a:p>
            <a:r>
              <a:rPr lang="en-US" dirty="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398" b="1">
                <a:solidFill>
                  <a:srgbClr val="FFFFFF"/>
                </a:solidFill>
              </a:defRPr>
            </a:lvl1pPr>
            <a:lvl2pPr marL="456926" indent="0" algn="ctr">
              <a:buNone/>
              <a:defRPr>
                <a:solidFill>
                  <a:schemeClr val="tx1">
                    <a:tint val="75000"/>
                  </a:schemeClr>
                </a:solidFill>
              </a:defRPr>
            </a:lvl2pPr>
            <a:lvl3pPr marL="913852" indent="0" algn="ctr">
              <a:buNone/>
              <a:defRPr>
                <a:solidFill>
                  <a:schemeClr val="tx1">
                    <a:tint val="75000"/>
                  </a:schemeClr>
                </a:solidFill>
              </a:defRPr>
            </a:lvl3pPr>
            <a:lvl4pPr marL="1370778" indent="0" algn="ctr">
              <a:buNone/>
              <a:defRPr>
                <a:solidFill>
                  <a:schemeClr val="tx1">
                    <a:tint val="75000"/>
                  </a:schemeClr>
                </a:solidFill>
              </a:defRPr>
            </a:lvl4pPr>
            <a:lvl5pPr marL="1827703" indent="0" algn="ctr">
              <a:buNone/>
              <a:defRPr>
                <a:solidFill>
                  <a:schemeClr val="tx1">
                    <a:tint val="75000"/>
                  </a:schemeClr>
                </a:solidFill>
              </a:defRPr>
            </a:lvl5pPr>
            <a:lvl6pPr marL="2284628" indent="0" algn="ctr">
              <a:buNone/>
              <a:defRPr>
                <a:solidFill>
                  <a:schemeClr val="tx1">
                    <a:tint val="75000"/>
                  </a:schemeClr>
                </a:solidFill>
              </a:defRPr>
            </a:lvl6pPr>
            <a:lvl7pPr marL="2741554" indent="0" algn="ctr">
              <a:buNone/>
              <a:defRPr>
                <a:solidFill>
                  <a:schemeClr val="tx1">
                    <a:tint val="75000"/>
                  </a:schemeClr>
                </a:solidFill>
              </a:defRPr>
            </a:lvl7pPr>
            <a:lvl8pPr marL="3198480" indent="0" algn="ctr">
              <a:buNone/>
              <a:defRPr>
                <a:solidFill>
                  <a:schemeClr val="tx1">
                    <a:tint val="75000"/>
                  </a:schemeClr>
                </a:solidFill>
              </a:defRPr>
            </a:lvl8pPr>
            <a:lvl9pPr marL="365540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54" y="3429456"/>
            <a:ext cx="11128097" cy="2514149"/>
          </a:xfrm>
        </p:spPr>
        <p:txBody>
          <a:bodyPr>
            <a:noAutofit/>
          </a:bodyPr>
          <a:lstStyle>
            <a:lvl1pPr marL="1588" indent="0">
              <a:spcBef>
                <a:spcPts val="0"/>
              </a:spcBef>
              <a:buFontTx/>
              <a:buNone/>
              <a:defRPr sz="2398" baseline="0">
                <a:solidFill>
                  <a:srgbClr val="FFFFFF"/>
                </a:solidFill>
              </a:defRPr>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pPr lvl="0"/>
            <a:r>
              <a:rPr dirty="0"/>
              <a:t>Click to add presenter’s name, title, division/business unit/organization and date</a:t>
            </a:r>
          </a:p>
        </p:txBody>
      </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76694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4E3629"/>
              </a:solidFill>
            </a:endParaRPr>
          </a:p>
        </p:txBody>
      </p:sp>
      <p:sp>
        <p:nvSpPr>
          <p:cNvPr id="4" name="Footer Placeholder 3"/>
          <p:cNvSpPr>
            <a:spLocks noGrp="1"/>
          </p:cNvSpPr>
          <p:nvPr>
            <p:ph type="ftr" sz="quarter" idx="11"/>
          </p:nvPr>
        </p:nvSpPr>
        <p:spPr>
          <a:xfrm>
            <a:off x="8623669" y="6556248"/>
            <a:ext cx="2703199" cy="182880"/>
          </a:xfrm>
          <a:prstGeom prst="rect">
            <a:avLst/>
          </a:prstGeom>
        </p:spPr>
        <p:txBody>
          <a:bodyPr/>
          <a:lstStyle/>
          <a:p>
            <a:r>
              <a:rPr lang="en-US"/>
              <a:t>For EJ Gallo only</a:t>
            </a:r>
          </a:p>
        </p:txBody>
      </p:sp>
      <p:sp>
        <p:nvSpPr>
          <p:cNvPr id="5" name="Slide Number Placeholder 4"/>
          <p:cNvSpPr>
            <a:spLocks noGrp="1"/>
          </p:cNvSpPr>
          <p:nvPr>
            <p:ph type="sldNum" sz="quarter" idx="12"/>
          </p:nvPr>
        </p:nvSpPr>
        <p:spPr/>
        <p:txBody>
          <a:bodyPr/>
          <a:lstStyle/>
          <a:p>
            <a:fld id="{A4FC77B9-3FFE-A543-8D58-4BAC03F2FEF4}" type="slidenum">
              <a:rPr lang="en-US" smtClean="0"/>
              <a:pPr/>
              <a:t>‹#›</a:t>
            </a:fld>
            <a:endParaRPr lang="en-US"/>
          </a:p>
        </p:txBody>
      </p:sp>
    </p:spTree>
    <p:extLst>
      <p:ext uri="{BB962C8B-B14F-4D97-AF65-F5344CB8AC3E}">
        <p14:creationId xmlns:p14="http://schemas.microsoft.com/office/powerpoint/2010/main" val="22568389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rPr lang="en-US">
                <a:solidFill>
                  <a:srgbClr val="4E3629"/>
                </a:solidFill>
              </a:rPr>
              <a:pPr/>
              <a:t>5/25/20</a:t>
            </a:fld>
            <a:endParaRPr>
              <a:solidFill>
                <a:srgbClr val="4E3629"/>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679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CAB8501-70E9-CC4D-8542-9ED4CC505A7E}" type="datetime1">
              <a:rPr lang="en-US">
                <a:solidFill>
                  <a:srgbClr val="4E3629"/>
                </a:solidFill>
              </a:rPr>
              <a:pPr/>
              <a:t>5/25/20</a:t>
            </a:fld>
            <a:endParaRPr>
              <a:solidFill>
                <a:srgbClr val="4E3629"/>
              </a:solidFill>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0585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rPr lang="en-US">
                <a:solidFill>
                  <a:srgbClr val="4E3629"/>
                </a:solidFill>
              </a:rPr>
              <a:pPr/>
              <a:t>5/25/20</a:t>
            </a:fld>
            <a:endParaRPr>
              <a:solidFill>
                <a:srgbClr val="4E3629"/>
              </a:solidFill>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156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endParaRPr>
              <a:solidFill>
                <a:srgbClr val="4E3629"/>
              </a:solidFill>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a:xfrm>
            <a:off x="11327155" y="6556248"/>
            <a:ext cx="333554" cy="182880"/>
          </a:xfrm>
          <a:prstGeom prst="rect">
            <a:avLst/>
          </a:prstGeom>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531950" y="2053087"/>
            <a:ext cx="11128099" cy="3955601"/>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841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endParaRPr>
              <a:solidFill>
                <a:srgbClr val="4E3629"/>
              </a:solidFill>
            </a:endParaRPr>
          </a:p>
        </p:txBody>
      </p:sp>
      <p:sp>
        <p:nvSpPr>
          <p:cNvPr id="6" name="Footer Placeholder 5"/>
          <p:cNvSpPr>
            <a:spLocks noGrp="1"/>
          </p:cNvSpPr>
          <p:nvPr userDrawn="1">
            <p:ph type="ftr" sz="quarter" idx="11"/>
          </p:nvPr>
        </p:nvSpPr>
        <p:spPr/>
        <p:txBody>
          <a:bodyPr/>
          <a:lstStyle/>
          <a:p>
            <a:r>
              <a:rPr lang="en-US"/>
              <a:t>Confidential - For Rakuten</a:t>
            </a:r>
            <a:endParaRPr/>
          </a:p>
        </p:txBody>
      </p:sp>
      <p:sp>
        <p:nvSpPr>
          <p:cNvPr id="7" name="Slide Number Placeholder 6"/>
          <p:cNvSpPr>
            <a:spLocks noGrp="1"/>
          </p:cNvSpPr>
          <p:nvPr userDrawn="1">
            <p:ph type="sldNum" sz="quarter" idx="12"/>
          </p:nvPr>
        </p:nvSpPr>
        <p:spPr/>
        <p:txBody>
          <a:bodyPr/>
          <a:lstStyle/>
          <a:p>
            <a:fld id="{C51EAA63-D034-42AE-91FA-B13B9518C7BE}" type="slidenum">
              <a:rPr/>
              <a:pPr/>
              <a:t>‹#›</a:t>
            </a:fld>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531950" y="2508046"/>
            <a:ext cx="3475626" cy="3435554"/>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4358186" y="2508046"/>
            <a:ext cx="3460382" cy="3435554"/>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8184422" y="2508046"/>
            <a:ext cx="3460382" cy="3435554"/>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531950" y="1536495"/>
            <a:ext cx="3468002" cy="742950"/>
          </a:xfrm>
        </p:spPr>
        <p:txBody>
          <a:bodyPr>
            <a:noAutofit/>
          </a:bodyPr>
          <a:lstStyle>
            <a:lvl1pPr marL="0" indent="0">
              <a:buNone/>
              <a:defRPr sz="2399" b="1"/>
            </a:lvl1pPr>
          </a:lstStyle>
          <a:p>
            <a:pPr lvl="0"/>
            <a:r>
              <a:rPr lang="en-US" dirty="0"/>
              <a:t>Click to edit Master text styles</a:t>
            </a:r>
          </a:p>
        </p:txBody>
      </p:sp>
      <p:sp>
        <p:nvSpPr>
          <p:cNvPr id="16" name="Text Placeholder 7"/>
          <p:cNvSpPr>
            <a:spLocks noGrp="1"/>
          </p:cNvSpPr>
          <p:nvPr userDrawn="1">
            <p:ph type="body" sz="quarter" idx="18"/>
          </p:nvPr>
        </p:nvSpPr>
        <p:spPr>
          <a:xfrm>
            <a:off x="4350566" y="1536495"/>
            <a:ext cx="3468002" cy="742950"/>
          </a:xfrm>
        </p:spPr>
        <p:txBody>
          <a:bodyPr>
            <a:noAutofit/>
          </a:bodyPr>
          <a:lstStyle>
            <a:lvl1pPr marL="0" indent="0">
              <a:buNone/>
              <a:defRPr sz="2399" b="1"/>
            </a:lvl1pPr>
          </a:lstStyle>
          <a:p>
            <a:pPr lvl="0"/>
            <a:r>
              <a:rPr lang="en-US" dirty="0"/>
              <a:t>Click to edit Master text styles</a:t>
            </a:r>
          </a:p>
        </p:txBody>
      </p:sp>
      <p:sp>
        <p:nvSpPr>
          <p:cNvPr id="17" name="Text Placeholder 7"/>
          <p:cNvSpPr>
            <a:spLocks noGrp="1"/>
          </p:cNvSpPr>
          <p:nvPr userDrawn="1">
            <p:ph type="body" sz="quarter" idx="19"/>
          </p:nvPr>
        </p:nvSpPr>
        <p:spPr>
          <a:xfrm>
            <a:off x="8169180" y="1536495"/>
            <a:ext cx="3475623" cy="742950"/>
          </a:xfrm>
        </p:spPr>
        <p:txBody>
          <a:bodyPr>
            <a:noAutofit/>
          </a:bodyPr>
          <a:lstStyle>
            <a:lvl1pPr marL="0" indent="0">
              <a:buNone/>
              <a:defRPr sz="2399" b="1"/>
            </a:lvl1pPr>
          </a:lstStyle>
          <a:p>
            <a:pPr lvl="0"/>
            <a:r>
              <a:rPr lang="en-US" dirty="0"/>
              <a:t>Click to edit Master text styles</a:t>
            </a:r>
          </a:p>
        </p:txBody>
      </p:sp>
    </p:spTree>
    <p:extLst>
      <p:ext uri="{BB962C8B-B14F-4D97-AF65-F5344CB8AC3E}">
        <p14:creationId xmlns:p14="http://schemas.microsoft.com/office/powerpoint/2010/main" val="13894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ree Content - Solutio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1" y="4809506"/>
            <a:ext cx="7286616" cy="1134095"/>
          </a:xfrm>
          <a:solidFill>
            <a:schemeClr val="accent1"/>
          </a:solidFill>
        </p:spPr>
        <p:txBody>
          <a:bodyPr lIns="91440" tIns="91440" rIns="91440" bIns="91440">
            <a:noAutofit/>
          </a:bodyPr>
          <a:lstStyle>
            <a:lvl1pPr>
              <a:buClr>
                <a:schemeClr val="accent1"/>
              </a:buClr>
              <a:defRPr sz="2800">
                <a:solidFill>
                  <a:schemeClr val="bg1"/>
                </a:solidFill>
              </a:defRPr>
            </a:lvl1pPr>
            <a:lvl2pPr>
              <a:buClr>
                <a:schemeClr val="accent1"/>
              </a:buClr>
              <a:defRPr sz="2400">
                <a:solidFill>
                  <a:schemeClr val="bg1"/>
                </a:solidFill>
              </a:defRPr>
            </a:lvl2pPr>
            <a:lvl3pPr>
              <a:buClr>
                <a:schemeClr val="accent1"/>
              </a:buClr>
              <a:defRPr sz="2000"/>
            </a:lvl3pPr>
            <a:lvl4pPr>
              <a:buClr>
                <a:schemeClr val="accent1"/>
              </a:buClr>
              <a:defRPr sz="1800"/>
            </a:lvl4pPr>
            <a:lvl5pPr>
              <a:buClr>
                <a:schemeClr val="accent1"/>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8184421" y="2514601"/>
            <a:ext cx="3475627" cy="3429001"/>
          </a:xfrm>
          <a:solidFill>
            <a:schemeClr val="tx1">
              <a:lumMod val="40000"/>
              <a:lumOff val="60000"/>
            </a:schemeClr>
          </a:solidFill>
        </p:spPr>
        <p:txBody>
          <a:bodyPr lIns="91440" tIns="91440" rIns="91440" bIns="91440">
            <a:noAutofit/>
          </a:bodyPr>
          <a:lstStyle>
            <a:lvl1pPr>
              <a:buClr>
                <a:schemeClr val="accent1"/>
              </a:buClr>
              <a:defRPr sz="2800">
                <a:solidFill>
                  <a:schemeClr val="tx1"/>
                </a:solidFill>
              </a:defRPr>
            </a:lvl1pPr>
            <a:lvl2pPr>
              <a:buClr>
                <a:schemeClr val="accent1"/>
              </a:buClr>
              <a:defRPr sz="2400">
                <a:solidFill>
                  <a:schemeClr val="tx1"/>
                </a:solidFill>
              </a:defRPr>
            </a:lvl2pPr>
            <a:lvl3pPr>
              <a:buClr>
                <a:schemeClr val="accent1"/>
              </a:buClr>
              <a:defRPr sz="2000"/>
            </a:lvl3pPr>
            <a:lvl4pPr>
              <a:buClr>
                <a:schemeClr val="accent1"/>
              </a:buClr>
              <a:defRPr sz="1800"/>
            </a:lvl4pPr>
            <a:lvl5pPr>
              <a:buClr>
                <a:schemeClr val="accent1"/>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endParaRPr>
              <a:solidFill>
                <a:srgbClr val="4E3629"/>
              </a:solidFill>
            </a:endParaRPr>
          </a:p>
        </p:txBody>
      </p:sp>
      <p:sp>
        <p:nvSpPr>
          <p:cNvPr id="6" name="Footer Placeholder 5"/>
          <p:cNvSpPr>
            <a:spLocks noGrp="1"/>
          </p:cNvSpPr>
          <p:nvPr>
            <p:ph type="ftr" sz="quarter" idx="11"/>
          </p:nvPr>
        </p:nvSpPr>
        <p:spPr/>
        <p:txBody>
          <a:bodyPr/>
          <a:lstStyle/>
          <a:p>
            <a:r>
              <a:rPr lang="en-US"/>
              <a:t>For Hana Financial only</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a:t>Click to edit Master title style</a:t>
            </a:r>
            <a:endParaRPr dirty="0"/>
          </a:p>
        </p:txBody>
      </p:sp>
      <p:sp>
        <p:nvSpPr>
          <p:cNvPr id="11" name="Text Placeholder 4"/>
          <p:cNvSpPr>
            <a:spLocks noGrp="1"/>
          </p:cNvSpPr>
          <p:nvPr>
            <p:ph type="body" sz="quarter" idx="3"/>
          </p:nvPr>
        </p:nvSpPr>
        <p:spPr>
          <a:xfrm>
            <a:off x="8184421" y="1524000"/>
            <a:ext cx="3475627" cy="762000"/>
          </a:xfrm>
        </p:spPr>
        <p:txBody>
          <a:bodyPr anchor="ctr">
            <a:no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7"/>
          <p:cNvSpPr>
            <a:spLocks noGrp="1"/>
          </p:cNvSpPr>
          <p:nvPr>
            <p:ph type="body" sz="quarter" idx="17"/>
          </p:nvPr>
        </p:nvSpPr>
        <p:spPr>
          <a:xfrm>
            <a:off x="531950" y="1536495"/>
            <a:ext cx="7286617" cy="742950"/>
          </a:xfrm>
        </p:spPr>
        <p:txBody>
          <a:bodyPr>
            <a:noAutofit/>
          </a:bodyPr>
          <a:lstStyle>
            <a:lvl1pPr marL="0" indent="0">
              <a:buNone/>
              <a:defRPr sz="2400" b="1"/>
            </a:lvl1pPr>
          </a:lstStyle>
          <a:p>
            <a:pPr lvl="0"/>
            <a:r>
              <a:rPr lang="en-US" dirty="0"/>
              <a:t>Click to edit Master text styles</a:t>
            </a:r>
          </a:p>
        </p:txBody>
      </p:sp>
    </p:spTree>
    <p:extLst>
      <p:ext uri="{BB962C8B-B14F-4D97-AF65-F5344CB8AC3E}">
        <p14:creationId xmlns:p14="http://schemas.microsoft.com/office/powerpoint/2010/main" val="395538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a:solidFill>
                <a:srgbClr val="4E3629"/>
              </a:solidFill>
            </a:endParaRPr>
          </a:p>
        </p:txBody>
      </p:sp>
      <p:sp>
        <p:nvSpPr>
          <p:cNvPr id="4" name="Footer Placeholder 3"/>
          <p:cNvSpPr>
            <a:spLocks noGrp="1"/>
          </p:cNvSpPr>
          <p:nvPr>
            <p:ph type="ftr" sz="quarter" idx="11"/>
          </p:nvPr>
        </p:nvSpPr>
        <p:spPr/>
        <p:txBody>
          <a:bodyPr/>
          <a:lstStyle/>
          <a:p>
            <a:r>
              <a:rPr lang="en-US"/>
              <a:t>Confidential - For Rakuten</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14" name="Text Placeholder 23">
            <a:extLst>
              <a:ext uri="{FF2B5EF4-FFF2-40B4-BE49-F238E27FC236}">
                <a16:creationId xmlns:a16="http://schemas.microsoft.com/office/drawing/2014/main" id="{D87DA794-AD86-7B48-B8A4-5AB41DB55E96}"/>
              </a:ext>
            </a:extLst>
          </p:cNvPr>
          <p:cNvSpPr>
            <a:spLocks noGrp="1"/>
          </p:cNvSpPr>
          <p:nvPr>
            <p:ph type="body" sz="quarter" idx="19" hasCustomPrompt="1"/>
          </p:nvPr>
        </p:nvSpPr>
        <p:spPr>
          <a:xfrm>
            <a:off x="531951" y="3290121"/>
            <a:ext cx="3681859" cy="2698658"/>
          </a:xfrm>
        </p:spPr>
        <p:txBody>
          <a:bodyPr>
            <a:normAutofit/>
          </a:bodyPr>
          <a:lstStyle>
            <a:lvl1pPr>
              <a:buClr>
                <a:schemeClr val="accent1"/>
              </a:buClr>
              <a:defRPr sz="1600"/>
            </a:lvl1pPr>
          </a:lstStyle>
          <a:p>
            <a:pPr lvl="0"/>
            <a:r>
              <a:rPr lang="en-US" dirty="0"/>
              <a:t>Click to edit Master text styles</a:t>
            </a:r>
          </a:p>
        </p:txBody>
      </p:sp>
      <p:sp>
        <p:nvSpPr>
          <p:cNvPr id="16" name="Text Placeholder 18">
            <a:extLst>
              <a:ext uri="{FF2B5EF4-FFF2-40B4-BE49-F238E27FC236}">
                <a16:creationId xmlns:a16="http://schemas.microsoft.com/office/drawing/2014/main" id="{2ACFAB76-691B-4B43-A57F-A49B62C63AC3}"/>
              </a:ext>
            </a:extLst>
          </p:cNvPr>
          <p:cNvSpPr>
            <a:spLocks noGrp="1"/>
          </p:cNvSpPr>
          <p:nvPr>
            <p:ph type="body" sz="quarter" idx="16" hasCustomPrompt="1"/>
          </p:nvPr>
        </p:nvSpPr>
        <p:spPr>
          <a:xfrm>
            <a:off x="7978190" y="2573868"/>
            <a:ext cx="3750387" cy="3414911"/>
          </a:xfrm>
        </p:spPr>
        <p:txBody>
          <a:bodyPr anchor="ctr">
            <a:normAutofit/>
          </a:bodyPr>
          <a:lstStyle>
            <a:lvl1pPr marL="0" indent="0">
              <a:buNone/>
              <a:defRPr sz="1600"/>
            </a:lvl1pPr>
            <a:lvl2pPr marL="274320" indent="0">
              <a:buNone/>
              <a:defRPr/>
            </a:lvl2pPr>
            <a:lvl3pPr marL="548640" indent="0">
              <a:buNone/>
              <a:defRPr/>
            </a:lvl3pPr>
            <a:lvl4pPr marL="777240" indent="0">
              <a:buNone/>
              <a:defRPr/>
            </a:lvl4pPr>
            <a:lvl5pPr marL="1005840" indent="0">
              <a:buNone/>
              <a:defRPr/>
            </a:lvl5pPr>
          </a:lstStyle>
          <a:p>
            <a:pPr lvl="0"/>
            <a:r>
              <a:rPr lang="en-US" dirty="0"/>
              <a:t>Highlighted information goes here, 16pt, stats go above or below this box, </a:t>
            </a:r>
            <a:r>
              <a:rPr lang="en-US" dirty="0" err="1"/>
              <a:t>pt</a:t>
            </a:r>
            <a:r>
              <a:rPr lang="en-US" dirty="0"/>
              <a:t> size will vary depending on stat</a:t>
            </a:r>
          </a:p>
        </p:txBody>
      </p:sp>
      <p:sp>
        <p:nvSpPr>
          <p:cNvPr id="28" name="Picture Placeholder 6">
            <a:extLst>
              <a:ext uri="{FF2B5EF4-FFF2-40B4-BE49-F238E27FC236}">
                <a16:creationId xmlns:a16="http://schemas.microsoft.com/office/drawing/2014/main" id="{3C7F97D2-8927-FB44-BE79-84386E69E862}"/>
              </a:ext>
            </a:extLst>
          </p:cNvPr>
          <p:cNvSpPr>
            <a:spLocks noGrp="1"/>
          </p:cNvSpPr>
          <p:nvPr>
            <p:ph type="pic" sz="quarter" idx="13"/>
          </p:nvPr>
        </p:nvSpPr>
        <p:spPr>
          <a:xfrm>
            <a:off x="4431655" y="189571"/>
            <a:ext cx="3356555" cy="6211228"/>
          </a:xfrm>
        </p:spPr>
        <p:txBody>
          <a:bodyPr/>
          <a:lstStyle/>
          <a:p>
            <a:endParaRPr lang="en-US"/>
          </a:p>
        </p:txBody>
      </p:sp>
      <p:sp>
        <p:nvSpPr>
          <p:cNvPr id="29" name="Picture Placeholder 6">
            <a:extLst>
              <a:ext uri="{FF2B5EF4-FFF2-40B4-BE49-F238E27FC236}">
                <a16:creationId xmlns:a16="http://schemas.microsoft.com/office/drawing/2014/main" id="{053E392C-8D47-D24A-8056-B9A9BC4EF720}"/>
              </a:ext>
            </a:extLst>
          </p:cNvPr>
          <p:cNvSpPr>
            <a:spLocks noGrp="1"/>
          </p:cNvSpPr>
          <p:nvPr>
            <p:ph type="pic" sz="quarter" idx="14"/>
          </p:nvPr>
        </p:nvSpPr>
        <p:spPr>
          <a:xfrm>
            <a:off x="7978191" y="391562"/>
            <a:ext cx="3764316" cy="1220257"/>
          </a:xfrm>
        </p:spPr>
        <p:txBody>
          <a:bodyPr/>
          <a:lstStyle/>
          <a:p>
            <a:endParaRPr lang="en-US"/>
          </a:p>
        </p:txBody>
      </p:sp>
      <p:sp>
        <p:nvSpPr>
          <p:cNvPr id="6" name="Text Placeholder 5">
            <a:extLst>
              <a:ext uri="{FF2B5EF4-FFF2-40B4-BE49-F238E27FC236}">
                <a16:creationId xmlns:a16="http://schemas.microsoft.com/office/drawing/2014/main" id="{790C0893-E27E-FC44-8418-CCBB838C2EA5}"/>
              </a:ext>
            </a:extLst>
          </p:cNvPr>
          <p:cNvSpPr>
            <a:spLocks noGrp="1"/>
          </p:cNvSpPr>
          <p:nvPr>
            <p:ph type="body" sz="quarter" idx="20" hasCustomPrompt="1"/>
          </p:nvPr>
        </p:nvSpPr>
        <p:spPr>
          <a:xfrm>
            <a:off x="531951" y="391561"/>
            <a:ext cx="3651268" cy="2451652"/>
          </a:xfrm>
        </p:spPr>
        <p:txBody>
          <a:bodyPr/>
          <a:lstStyle>
            <a:lvl1pPr marL="0" indent="0">
              <a:buNone/>
              <a:defRPr sz="3400"/>
            </a:lvl1pPr>
          </a:lstStyle>
          <a:p>
            <a:pPr lvl="0"/>
            <a:r>
              <a:rPr lang="en-US" dirty="0"/>
              <a:t>Title, 36pt, no more than 3 lines </a:t>
            </a:r>
          </a:p>
        </p:txBody>
      </p:sp>
    </p:spTree>
    <p:extLst>
      <p:ext uri="{BB962C8B-B14F-4D97-AF65-F5344CB8AC3E}">
        <p14:creationId xmlns:p14="http://schemas.microsoft.com/office/powerpoint/2010/main" val="385677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Title Slide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327155" y="6556248"/>
            <a:ext cx="333554" cy="182880"/>
          </a:xfrm>
          <a:prstGeom prst="rect">
            <a:avLst/>
          </a:prstGeom>
        </p:spPr>
        <p:txBody>
          <a:bodyPr/>
          <a:lstStyle>
            <a:lvl1pPr>
              <a:defRPr>
                <a:solidFill>
                  <a:schemeClr val="tx1">
                    <a:alpha val="0"/>
                  </a:schemeClr>
                </a:solidFill>
              </a:defRPr>
            </a:lvl1pPr>
          </a:lstStyle>
          <a:p>
            <a:fld id="{C51EAA63-D034-42AE-91FA-B13B9518C7BE}" type="slidenum">
              <a:rPr>
                <a:solidFill>
                  <a:prstClr val="white">
                    <a:alpha val="0"/>
                  </a:prstClr>
                </a:solidFill>
              </a:rPr>
              <a:pPr/>
              <a:t>‹#›</a:t>
            </a:fld>
            <a:endParaRPr>
              <a:solidFill>
                <a:prstClr val="white">
                  <a:alpha val="0"/>
                </a:prstClr>
              </a:solidFill>
            </a:endParaRPr>
          </a:p>
        </p:txBody>
      </p:sp>
    </p:spTree>
    <p:extLst>
      <p:ext uri="{BB962C8B-B14F-4D97-AF65-F5344CB8AC3E}">
        <p14:creationId xmlns:p14="http://schemas.microsoft.com/office/powerpoint/2010/main" val="274680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ext Page_Red/Blue">
    <p:spTree>
      <p:nvGrpSpPr>
        <p:cNvPr id="1" name=""/>
        <p:cNvGrpSpPr/>
        <p:nvPr/>
      </p:nvGrpSpPr>
      <p:grpSpPr>
        <a:xfrm>
          <a:off x="0" y="0"/>
          <a:ext cx="0" cy="0"/>
          <a:chOff x="0" y="0"/>
          <a:chExt cx="0" cy="0"/>
        </a:xfrm>
      </p:grpSpPr>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  |  Confidential – Oracle Internal/Restricted/Highly Restricted </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r>
              <a:rPr lang="en-US"/>
              <a:t>Click to edit Master title style</a:t>
            </a:r>
            <a:endParaRPr/>
          </a:p>
        </p:txBody>
      </p:sp>
      <p:grpSp>
        <p:nvGrpSpPr>
          <p:cNvPr id="2" name="Group 1"/>
          <p:cNvGrpSpPr>
            <a:grpSpLocks noChangeAspect="1"/>
          </p:cNvGrpSpPr>
          <p:nvPr userDrawn="1"/>
        </p:nvGrpSpPr>
        <p:grpSpPr>
          <a:xfrm>
            <a:off x="10774293" y="2934002"/>
            <a:ext cx="1429805" cy="3923999"/>
            <a:chOff x="10277089" y="1610010"/>
            <a:chExt cx="1911736" cy="5247990"/>
          </a:xfrm>
        </p:grpSpPr>
        <p:sp>
          <p:nvSpPr>
            <p:cNvPr id="25" name="Parallelogram 15">
              <a:extLst>
                <a:ext uri="{FF2B5EF4-FFF2-40B4-BE49-F238E27FC236}">
                  <a16:creationId xmlns:a16="http://schemas.microsoft.com/office/drawing/2014/main" id="{767F90EE-38CE-1449-BDB0-9DD04834E905}"/>
                </a:ext>
              </a:extLst>
            </p:cNvPr>
            <p:cNvSpPr/>
            <p:nvPr userDrawn="1"/>
          </p:nvSpPr>
          <p:spPr>
            <a:xfrm rot="10800000">
              <a:off x="10277089" y="1610010"/>
              <a:ext cx="1911735" cy="5247989"/>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a:solidFill>
                  <a:srgbClr val="FFFFFF"/>
                </a:solidFill>
              </a:endParaRPr>
            </a:p>
          </p:txBody>
        </p:sp>
        <p:sp>
          <p:nvSpPr>
            <p:cNvPr id="26" name="Parallelogram 15">
              <a:extLst>
                <a:ext uri="{FF2B5EF4-FFF2-40B4-BE49-F238E27FC236}">
                  <a16:creationId xmlns:a16="http://schemas.microsoft.com/office/drawing/2014/main" id="{767F90EE-38CE-1449-BDB0-9DD04834E905}"/>
                </a:ext>
              </a:extLst>
            </p:cNvPr>
            <p:cNvSpPr/>
            <p:nvPr userDrawn="1"/>
          </p:nvSpPr>
          <p:spPr>
            <a:xfrm rot="10800000">
              <a:off x="10764783" y="2948799"/>
              <a:ext cx="1424042" cy="3909201"/>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5">
                    <a:alpha val="20000"/>
                  </a:schemeClr>
                </a:gs>
                <a:gs pos="100000">
                  <a:schemeClr val="accent5">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a:solidFill>
                  <a:srgbClr val="FFFFFF"/>
                </a:solidFill>
              </a:endParaRPr>
            </a:p>
          </p:txBody>
        </p:sp>
      </p:grpSp>
      <p:pic>
        <p:nvPicPr>
          <p:cNvPr id="27" name="Picture 26">
            <a:extLst>
              <a:ext uri="{FF2B5EF4-FFF2-40B4-BE49-F238E27FC236}">
                <a16:creationId xmlns:a16="http://schemas.microsoft.com/office/drawing/2014/main" id="{AD5EFFFA-CE6F-0F45-9492-3556CE9387EA}"/>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6050"/>
            <a:ext cx="1280823" cy="2558146"/>
          </a:xfrm>
          <a:prstGeom prst="rect">
            <a:avLst/>
          </a:prstGeom>
        </p:spPr>
      </p:pic>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6965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r>
              <a:rPr lang="en-US">
                <a:solidFill>
                  <a:prstClr val="white"/>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endParaRPr lang="en-US">
              <a:solidFill>
                <a:prstClr val="white"/>
              </a:solidFill>
              <a:latin typeface="Oracle Sans Light" panose="020B0403020204020204" pitchFamily="34" charset="0"/>
              <a:cs typeface="Oracle Sans Light" panose="020B0403020204020204" pitchFamily="34" charset="0"/>
            </a:endParaRPr>
          </a:p>
          <a:p>
            <a:r>
              <a:rPr lang="en-US">
                <a:solidFill>
                  <a:prstClr val="white"/>
                </a:solidFill>
                <a:latin typeface="Oracle Sans Light" panose="020B0403020204020204" pitchFamily="34" charset="0"/>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a:solidFill>
                  <a:prstClr val="white"/>
                </a:solidFill>
                <a:latin typeface="Oracle Sans Light" panose="020B0403020204020204" pitchFamily="34" charset="0"/>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a:solidFill>
                  <a:prstClr val="white"/>
                </a:solidFill>
                <a:latin typeface="Oracle Sans Light" panose="020B0403020204020204" pitchFamily="34" charset="0"/>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a:solidFill>
                  <a:prstClr val="white"/>
                </a:solidFill>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solidFill>
                  <a:prstClr val="white"/>
                </a:solidFill>
              </a:rPr>
              <a:t>Confidential – © 2019 Oracle Internal/Restricted/Highly Restricted</a:t>
            </a:r>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996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ext Page_Blue">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5AACA43D-0768-B546-A569-C7FC70A9C4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81326" y="2946400"/>
            <a:ext cx="1422771" cy="39116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D70749CD-9A14-EB41-8467-63D3AF83B20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0"/>
            <a:ext cx="1283034" cy="2552700"/>
          </a:xfrm>
          <a:prstGeom prst="rect">
            <a:avLst/>
          </a:prstGeom>
        </p:spPr>
      </p:pic>
      <p:sp>
        <p:nvSpPr>
          <p:cNvPr id="13" name="Title 6">
            <a:extLst>
              <a:ext uri="{FF2B5EF4-FFF2-40B4-BE49-F238E27FC236}">
                <a16:creationId xmlns:a16="http://schemas.microsoft.com/office/drawing/2014/main" id="{2394AD5B-EDB1-1C41-9293-C1EF57CACA72}"/>
              </a:ext>
            </a:extLst>
          </p:cNvPr>
          <p:cNvSpPr>
            <a:spLocks noGrp="1"/>
          </p:cNvSpPr>
          <p:nvPr userDrawn="1">
            <p:ph type="title"/>
          </p:nvPr>
        </p:nvSpPr>
        <p:spPr>
          <a:xfrm>
            <a:off x="531950" y="548640"/>
            <a:ext cx="11128098" cy="889000"/>
          </a:xfrm>
        </p:spPr>
        <p:txBody>
          <a:bodyPr anchor="b"/>
          <a:lstStyle>
            <a:lvl1pPr>
              <a:defRPr>
                <a:solidFill>
                  <a:srgbClr val="4E5052"/>
                </a:solidFill>
              </a:defRPr>
            </a:lvl1pPr>
          </a:lstStyle>
          <a:p>
            <a:endParaRP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2152185"/>
            <a:ext cx="11128096" cy="3906460"/>
          </a:xfrm>
          <a:prstGeom prst="rect">
            <a:avLst/>
          </a:prstGeom>
        </p:spPr>
        <p:txBody>
          <a:bodyPr/>
          <a:lstStyle>
            <a:lvl1pPr>
              <a:defRPr sz="2399">
                <a:solidFill>
                  <a:srgbClr val="4E5052"/>
                </a:solidFill>
              </a:defRPr>
            </a:lvl1pPr>
            <a:lvl2pPr>
              <a:defRPr sz="1999">
                <a:solidFill>
                  <a:srgbClr val="4E5052"/>
                </a:solidFill>
              </a:defRPr>
            </a:lvl2pPr>
            <a:lvl3pPr>
              <a:defRPr sz="1999">
                <a:solidFill>
                  <a:srgbClr val="4E5052"/>
                </a:solidFill>
              </a:defRPr>
            </a:lvl3pPr>
            <a:lvl4pPr>
              <a:defRPr sz="1799">
                <a:solidFill>
                  <a:srgbClr val="4E5052"/>
                </a:solidFill>
              </a:defRPr>
            </a:lvl4pPr>
            <a:lvl5pPr>
              <a:defRPr sz="16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Oracle logo in white on red staging background" title="Oracle red badge logo">
            <a:extLst>
              <a:ext uri="{FF2B5EF4-FFF2-40B4-BE49-F238E27FC236}">
                <a16:creationId xmlns:a16="http://schemas.microsoft.com/office/drawing/2014/main" id="{F9FBDF44-E80E-D741-AF49-1BA1B6B3912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9" name="Text Placeholder 16">
            <a:extLst>
              <a:ext uri="{FF2B5EF4-FFF2-40B4-BE49-F238E27FC236}">
                <a16:creationId xmlns:a16="http://schemas.microsoft.com/office/drawing/2014/main" id="{7CEB0F50-6F56-8940-BE57-285F0FA0E4CC}"/>
              </a:ext>
            </a:extLst>
          </p:cNvPr>
          <p:cNvSpPr>
            <a:spLocks noGrp="1"/>
          </p:cNvSpPr>
          <p:nvPr>
            <p:ph type="body" sz="quarter" idx="16"/>
          </p:nvPr>
        </p:nvSpPr>
        <p:spPr>
          <a:xfrm>
            <a:off x="530362" y="1616076"/>
            <a:ext cx="11128095" cy="350947"/>
          </a:xfrm>
        </p:spPr>
        <p:txBody>
          <a:bodyPr vert="horz" lIns="0" tIns="0" rIns="0" bIns="0" rtlCol="0" anchor="t">
            <a:noAutofit/>
          </a:bodyPr>
          <a:lstStyle>
            <a:lvl1pPr>
              <a:defRPr lang="en-US" b="1">
                <a:solidFill>
                  <a:schemeClr val="tx1"/>
                </a:solidFill>
              </a:defRPr>
            </a:lvl1pPr>
          </a:lstStyle>
          <a:p>
            <a:pPr marL="0" lvl="0" indent="0">
              <a:buNone/>
            </a:pPr>
            <a:r>
              <a:rPr lang="en-US"/>
              <a:t>Edit Master text styles</a:t>
            </a:r>
          </a:p>
        </p:txBody>
      </p:sp>
    </p:spTree>
    <p:extLst>
      <p:ext uri="{BB962C8B-B14F-4D97-AF65-F5344CB8AC3E}">
        <p14:creationId xmlns:p14="http://schemas.microsoft.com/office/powerpoint/2010/main" val="21389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ext Page_Blue/Gree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E42C475-2230-DE42-B346-3EABE96B8A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05730" y="585717"/>
            <a:ext cx="2299299" cy="6286500"/>
          </a:xfrm>
          <a:prstGeom prst="rect">
            <a:avLst/>
          </a:prstGeom>
        </p:spPr>
      </p:pic>
      <p:pic>
        <p:nvPicPr>
          <p:cNvPr id="11" name="Picture 10">
            <a:extLst>
              <a:ext uri="{FF2B5EF4-FFF2-40B4-BE49-F238E27FC236}">
                <a16:creationId xmlns:a16="http://schemas.microsoft.com/office/drawing/2014/main" id="{9A6D9464-537C-584E-AA56-A4783B45DB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83" y="0"/>
            <a:ext cx="8282557" cy="6858000"/>
          </a:xfrm>
          <a:prstGeom prst="rect">
            <a:avLst/>
          </a:prstGeom>
        </p:spPr>
      </p:pic>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pPr/>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0"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endParaRPr/>
          </a:p>
        </p:txBody>
      </p:sp>
      <p:sp>
        <p:nvSpPr>
          <p:cNvPr id="9"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2076453"/>
            <a:ext cx="11128096" cy="3982195"/>
          </a:xfrm>
          <a:prstGeom prst="rect">
            <a:avLst/>
          </a:prstGeom>
        </p:spPr>
        <p:txBody>
          <a:bodyPr/>
          <a:lstStyle>
            <a:lvl1pPr>
              <a:defRPr sz="2399">
                <a:solidFill>
                  <a:srgbClr val="4E5052"/>
                </a:solidFill>
              </a:defRPr>
            </a:lvl1pPr>
            <a:lvl2pPr>
              <a:defRPr sz="1999">
                <a:solidFill>
                  <a:srgbClr val="4E5052"/>
                </a:solidFill>
              </a:defRPr>
            </a:lvl2pPr>
            <a:lvl3pPr>
              <a:defRPr sz="1999">
                <a:solidFill>
                  <a:srgbClr val="4E5052"/>
                </a:solidFill>
              </a:defRPr>
            </a:lvl3pPr>
            <a:lvl4pPr>
              <a:defRPr sz="1799">
                <a:solidFill>
                  <a:srgbClr val="4E5052"/>
                </a:solidFill>
              </a:defRPr>
            </a:lvl4pPr>
            <a:lvl5pPr>
              <a:defRPr sz="16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6">
            <a:extLst>
              <a:ext uri="{FF2B5EF4-FFF2-40B4-BE49-F238E27FC236}">
                <a16:creationId xmlns:a16="http://schemas.microsoft.com/office/drawing/2014/main" id="{A844D9F6-63D7-DC4A-A53E-8756327AF368}"/>
              </a:ext>
            </a:extLst>
          </p:cNvPr>
          <p:cNvSpPr>
            <a:spLocks noGrp="1"/>
          </p:cNvSpPr>
          <p:nvPr>
            <p:ph type="body" sz="quarter" idx="16"/>
          </p:nvPr>
        </p:nvSpPr>
        <p:spPr>
          <a:xfrm>
            <a:off x="530362" y="1616076"/>
            <a:ext cx="11129686" cy="350947"/>
          </a:xfrm>
        </p:spPr>
        <p:txBody>
          <a:bodyPr lIns="0" tIns="0" rIns="0" bIns="0" anchor="t"/>
          <a:lstStyle>
            <a:lvl1pPr marL="0" indent="0">
              <a:buNone/>
              <a:defRPr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13" name="Picture 12" descr="Oracle logo in white on red staging background" title="Oracle red badge logo">
            <a:extLst>
              <a:ext uri="{FF2B5EF4-FFF2-40B4-BE49-F238E27FC236}">
                <a16:creationId xmlns:a16="http://schemas.microsoft.com/office/drawing/2014/main" id="{9D047CA2-2451-474A-BB8C-723CAFF875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11308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CD5E2D-28C6-054B-8A13-A7C67B876E87}" type="datetime1">
              <a:rPr lang="en-US">
                <a:solidFill>
                  <a:srgbClr val="4E3629"/>
                </a:solidFill>
              </a:rPr>
              <a:pPr/>
              <a:t>5/25/20</a:t>
            </a:fld>
            <a:endParaRPr>
              <a:solidFill>
                <a:srgbClr val="4E3629"/>
              </a:solidFill>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7201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2.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1.jp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image" Target="../media/image2.png"/><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image" Target="../media/image1.jp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3"/>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Internal/Restricted/Highly Restricted</a:t>
            </a: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 id="214748377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5"/>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Confidential – © 2019 Oracle Internal/Restricted/Highly Restricted</a:t>
            </a:r>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71"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817" r:id="rId21"/>
    <p:sldLayoutId id="214748382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39"/>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Internal/Restricted/Highly Restricted</a:t>
            </a:r>
          </a:p>
        </p:txBody>
      </p:sp>
    </p:spTree>
    <p:extLst>
      <p:ext uri="{BB962C8B-B14F-4D97-AF65-F5344CB8AC3E}">
        <p14:creationId xmlns:p14="http://schemas.microsoft.com/office/powerpoint/2010/main" val="203236978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3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hyperlink" Target="https://www.oracle.com/cloud/ucpricing.html#content-experience" TargetMode="Externa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hoshikawa2/oce-restapi-documents.git" TargetMode="External"/><Relationship Id="rId1" Type="http://schemas.openxmlformats.org/officeDocument/2006/relationships/slideLayout" Target="../slideLayouts/slideLayout4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hyperlink" Target="https://docs.oracle.com/en/cloud/paas/content-cloud/headless-cms/quick-start.html#GUID-29A60CB7-FF5B-422F-9E46-B629F9A7C18E" TargetMode="External"/><Relationship Id="rId2" Type="http://schemas.openxmlformats.org/officeDocument/2006/relationships/hyperlink" Target="https://docs.oracle.com/en/solutions/visual-builder-application-photos-to-content-experience-cloud/upload-files-content-and-experience-cloud-vbcec.html#GUID-CB37FD1F-D061-4C28-AAAA-860D6830C066" TargetMode="Externa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oracle.com/en/cloud/paas/content-cloud/rest-api-documents/index.html" TargetMode="External"/><Relationship Id="rId2" Type="http://schemas.openxmlformats.org/officeDocument/2006/relationships/hyperlink" Target="https://docs.oracle.com/en/cloud/paas/content-cloud/index.html" TargetMode="External"/><Relationship Id="rId1" Type="http://schemas.openxmlformats.org/officeDocument/2006/relationships/slideLayout" Target="../slideLayouts/slideLayout41.xml"/><Relationship Id="rId5" Type="http://schemas.openxmlformats.org/officeDocument/2006/relationships/image" Target="../media/image44.tiff"/><Relationship Id="rId4" Type="http://schemas.openxmlformats.org/officeDocument/2006/relationships/hyperlink" Target="https://docs.oracle.com/en/cloud/paas/content-cloud/rest-api-manage-content/QuickStart.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hyperlink" Target="https://www.oracle.com/cloud/ucpricing.html#content-experience" TargetMode="Externa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FC0587-EEFA-4949-9E73-2B150D1E14D0}"/>
              </a:ext>
            </a:extLst>
          </p:cNvPr>
          <p:cNvPicPr>
            <a:picLocks noChangeAspect="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l="1439" t="-1" r="11016" b="-2864"/>
          <a:stretch/>
        </p:blipFill>
        <p:spPr>
          <a:xfrm>
            <a:off x="6826546" y="3074371"/>
            <a:ext cx="5169924" cy="2784896"/>
          </a:xfrm>
          <a:prstGeom prst="rect">
            <a:avLst/>
          </a:prstGeom>
        </p:spPr>
      </p:pic>
      <p:sp>
        <p:nvSpPr>
          <p:cNvPr id="4" name="Title 3"/>
          <p:cNvSpPr>
            <a:spLocks noGrp="1"/>
          </p:cNvSpPr>
          <p:nvPr>
            <p:ph type="title"/>
          </p:nvPr>
        </p:nvSpPr>
        <p:spPr>
          <a:prstGeom prst="rect">
            <a:avLst/>
          </a:prstGeom>
        </p:spPr>
        <p:txBody>
          <a:bodyPr anchor="ctr">
            <a:noAutofit/>
          </a:bodyPr>
          <a:lstStyle/>
          <a:p>
            <a:r>
              <a:rPr lang="en-US" sz="3600" b="1" dirty="0">
                <a:latin typeface="Calibri"/>
                <a:ea typeface="Calibri" charset="0"/>
                <a:cs typeface="Calibri" charset="0"/>
              </a:rPr>
              <a:t>Oracle Content &amp; Experience (OCE)</a:t>
            </a:r>
            <a:endParaRPr lang="en-US" sz="2800" b="1" dirty="0">
              <a:latin typeface="Calibri"/>
              <a:ea typeface="Calibri" charset="0"/>
              <a:cs typeface="Calibri" charset="0"/>
            </a:endParaRPr>
          </a:p>
        </p:txBody>
      </p:sp>
      <p:sp>
        <p:nvSpPr>
          <p:cNvPr id="3" name="Text Placeholder 2">
            <a:extLst>
              <a:ext uri="{FF2B5EF4-FFF2-40B4-BE49-F238E27FC236}">
                <a16:creationId xmlns:a16="http://schemas.microsoft.com/office/drawing/2014/main" id="{2DCE8605-1BB4-734A-A14F-836B32D0E8FD}"/>
              </a:ext>
            </a:extLst>
          </p:cNvPr>
          <p:cNvSpPr>
            <a:spLocks noGrp="1"/>
          </p:cNvSpPr>
          <p:nvPr>
            <p:ph type="body" sz="quarter" idx="15"/>
          </p:nvPr>
        </p:nvSpPr>
        <p:spPr/>
        <p:txBody>
          <a:bodyPr/>
          <a:lstStyle/>
          <a:p>
            <a:r>
              <a:rPr lang="en-US" dirty="0"/>
              <a:t>DOCUMENTS vs ASSETS</a:t>
            </a:r>
          </a:p>
        </p:txBody>
      </p:sp>
      <p:sp>
        <p:nvSpPr>
          <p:cNvPr id="5" name="Title 3"/>
          <p:cNvSpPr txBox="1">
            <a:spLocks/>
          </p:cNvSpPr>
          <p:nvPr/>
        </p:nvSpPr>
        <p:spPr>
          <a:xfrm>
            <a:off x="279904" y="5105401"/>
            <a:ext cx="7728979" cy="828675"/>
          </a:xfrm>
          <a:prstGeom prst="rect">
            <a:avLst/>
          </a:prstGeom>
        </p:spPr>
        <p:txBody>
          <a:bodyPr vert="horz" lIns="91440" tIns="91440" rIns="91440" bIns="45720" rtlCol="0" anchor="ctr" anchorCtr="0">
            <a:noAutofit/>
          </a:bodyPr>
          <a:lstStyle>
            <a:lvl1pPr algn="l" defTabSz="914126" rtl="0" eaLnBrk="1" latinLnBrk="0" hangingPunct="1">
              <a:lnSpc>
                <a:spcPct val="90000"/>
              </a:lnSpc>
              <a:spcBef>
                <a:spcPct val="0"/>
              </a:spcBef>
              <a:buNone/>
              <a:defRPr sz="3199" kern="1200">
                <a:solidFill>
                  <a:schemeClr val="bg1"/>
                </a:solidFill>
                <a:latin typeface="+mj-lt"/>
                <a:ea typeface="+mj-ea"/>
                <a:cs typeface="+mj-cs"/>
              </a:defRPr>
            </a:lvl1pPr>
          </a:lstStyle>
          <a:p>
            <a:pPr>
              <a:lnSpc>
                <a:spcPct val="120000"/>
              </a:lnSpc>
            </a:pPr>
            <a:r>
              <a:rPr lang="en-US" sz="2000" dirty="0">
                <a:ea typeface="Calibri" charset="0"/>
                <a:cs typeface="Calibri" charset="0"/>
              </a:rPr>
              <a:t>Cristiano </a:t>
            </a:r>
            <a:r>
              <a:rPr lang="en-US" sz="2000" dirty="0" err="1">
                <a:ea typeface="Calibri" charset="0"/>
                <a:cs typeface="Calibri" charset="0"/>
              </a:rPr>
              <a:t>Hoshikawa</a:t>
            </a:r>
            <a:endParaRPr lang="en-US" sz="2000" dirty="0">
              <a:ea typeface="Calibri" charset="0"/>
              <a:cs typeface="Calibri" charset="0"/>
            </a:endParaRPr>
          </a:p>
          <a:p>
            <a:pPr>
              <a:lnSpc>
                <a:spcPct val="120000"/>
              </a:lnSpc>
            </a:pPr>
            <a:r>
              <a:rPr lang="en-US" sz="2000" dirty="0">
                <a:ea typeface="Calibri" charset="0"/>
                <a:cs typeface="Calibri" charset="0"/>
              </a:rPr>
              <a:t>Solution Engineer</a:t>
            </a:r>
          </a:p>
          <a:p>
            <a:pPr>
              <a:lnSpc>
                <a:spcPct val="120000"/>
              </a:lnSpc>
            </a:pPr>
            <a:r>
              <a:rPr lang="en-US" sz="2000" dirty="0" err="1">
                <a:ea typeface="Calibri" charset="0"/>
                <a:cs typeface="Calibri" charset="0"/>
              </a:rPr>
              <a:t>cristiano.hoshikawa@oracle.com</a:t>
            </a:r>
            <a:r>
              <a:rPr lang="en-US" sz="2000" dirty="0">
                <a:ea typeface="Calibri" charset="0"/>
                <a:cs typeface="Calibri" charset="0"/>
              </a:rPr>
              <a:t>		</a:t>
            </a:r>
          </a:p>
          <a:p>
            <a:pPr algn="r">
              <a:lnSpc>
                <a:spcPct val="120000"/>
              </a:lnSpc>
            </a:pPr>
            <a:r>
              <a:rPr lang="en-US" sz="2000" b="1" dirty="0">
                <a:cs typeface="Calibri" charset="0"/>
              </a:rPr>
              <a:t>May/2020</a:t>
            </a:r>
          </a:p>
        </p:txBody>
      </p:sp>
      <p:sp>
        <p:nvSpPr>
          <p:cNvPr id="2" name="TextBox 1">
            <a:extLst>
              <a:ext uri="{FF2B5EF4-FFF2-40B4-BE49-F238E27FC236}">
                <a16:creationId xmlns:a16="http://schemas.microsoft.com/office/drawing/2014/main" id="{DBA64AFB-6F61-FB4B-B9DD-0F9B87A6B308}"/>
              </a:ext>
            </a:extLst>
          </p:cNvPr>
          <p:cNvSpPr txBox="1"/>
          <p:nvPr/>
        </p:nvSpPr>
        <p:spPr>
          <a:xfrm>
            <a:off x="6866449" y="2907957"/>
            <a:ext cx="0" cy="0"/>
          </a:xfrm>
          <a:prstGeom prst="rect">
            <a:avLst/>
          </a:prstGeom>
          <a:noFill/>
        </p:spPr>
        <p:txBody>
          <a:bodyPr wrap="none" lIns="0" tIns="0" rIns="0" bIns="0" rtlCol="0">
            <a:noAutofit/>
          </a:bodyPr>
          <a:lstStyle/>
          <a:p>
            <a:pPr>
              <a:lnSpc>
                <a:spcPct val="90000"/>
              </a:lnSpc>
            </a:pPr>
            <a:endParaRPr lang="en-US" dirty="0">
              <a:solidFill>
                <a:schemeClr val="bg2">
                  <a:lumMod val="10000"/>
                </a:schemeClr>
              </a:solidFill>
            </a:endParaRPr>
          </a:p>
        </p:txBody>
      </p:sp>
      <p:pic>
        <p:nvPicPr>
          <p:cNvPr id="7" name="Picture 6">
            <a:extLst>
              <a:ext uri="{FF2B5EF4-FFF2-40B4-BE49-F238E27FC236}">
                <a16:creationId xmlns:a16="http://schemas.microsoft.com/office/drawing/2014/main" id="{3AF949F6-CEAA-2248-8E3E-477B0D285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471" y="281150"/>
            <a:ext cx="2367214" cy="1628964"/>
          </a:xfrm>
          <a:prstGeom prst="rect">
            <a:avLst/>
          </a:prstGeom>
        </p:spPr>
      </p:pic>
    </p:spTree>
    <p:extLst>
      <p:ext uri="{BB962C8B-B14F-4D97-AF65-F5344CB8AC3E}">
        <p14:creationId xmlns:p14="http://schemas.microsoft.com/office/powerpoint/2010/main" val="17497542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7654AD-0005-8D46-935D-1192785CF397}"/>
              </a:ext>
            </a:extLst>
          </p:cNvPr>
          <p:cNvSpPr/>
          <p:nvPr/>
        </p:nvSpPr>
        <p:spPr>
          <a:xfrm>
            <a:off x="600502" y="1690688"/>
            <a:ext cx="2743200" cy="38775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10</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8" name="Rectangle 7">
            <a:extLst>
              <a:ext uri="{FF2B5EF4-FFF2-40B4-BE49-F238E27FC236}">
                <a16:creationId xmlns:a16="http://schemas.microsoft.com/office/drawing/2014/main" id="{7E983F3E-BF18-F349-AD28-59680A6B4330}"/>
              </a:ext>
            </a:extLst>
          </p:cNvPr>
          <p:cNvSpPr/>
          <p:nvPr/>
        </p:nvSpPr>
        <p:spPr>
          <a:xfrm>
            <a:off x="838200" y="2320216"/>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Content-Type</a:t>
            </a:r>
          </a:p>
          <a:p>
            <a:pPr algn="ctr"/>
            <a:r>
              <a:rPr lang="en-US" sz="1100" dirty="0" err="1"/>
              <a:t>É</a:t>
            </a:r>
            <a:r>
              <a:rPr lang="en-BR" sz="1100" dirty="0"/>
              <a:t> a estrtutura para content-item</a:t>
            </a:r>
          </a:p>
        </p:txBody>
      </p:sp>
      <p:sp>
        <p:nvSpPr>
          <p:cNvPr id="9" name="Rectangle 8">
            <a:extLst>
              <a:ext uri="{FF2B5EF4-FFF2-40B4-BE49-F238E27FC236}">
                <a16:creationId xmlns:a16="http://schemas.microsoft.com/office/drawing/2014/main" id="{2F674B89-07A4-474B-B85F-086D122AF6CF}"/>
              </a:ext>
            </a:extLst>
          </p:cNvPr>
          <p:cNvSpPr/>
          <p:nvPr/>
        </p:nvSpPr>
        <p:spPr>
          <a:xfrm>
            <a:off x="838200" y="3142493"/>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Channel</a:t>
            </a:r>
          </a:p>
          <a:p>
            <a:pPr algn="ctr"/>
            <a:r>
              <a:rPr lang="en-BR" sz="1100" dirty="0"/>
              <a:t>Content-Item pode ser publicado</a:t>
            </a:r>
          </a:p>
        </p:txBody>
      </p:sp>
      <p:sp>
        <p:nvSpPr>
          <p:cNvPr id="12" name="Rectangle 11">
            <a:extLst>
              <a:ext uri="{FF2B5EF4-FFF2-40B4-BE49-F238E27FC236}">
                <a16:creationId xmlns:a16="http://schemas.microsoft.com/office/drawing/2014/main" id="{EF6626C0-E5D9-4049-94FD-133BF69FB07C}"/>
              </a:ext>
            </a:extLst>
          </p:cNvPr>
          <p:cNvSpPr/>
          <p:nvPr/>
        </p:nvSpPr>
        <p:spPr>
          <a:xfrm>
            <a:off x="3581400" y="2320215"/>
            <a:ext cx="2232546" cy="6960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Content-Item</a:t>
            </a:r>
          </a:p>
        </p:txBody>
      </p:sp>
      <p:sp>
        <p:nvSpPr>
          <p:cNvPr id="14" name="Rectangle 13">
            <a:extLst>
              <a:ext uri="{FF2B5EF4-FFF2-40B4-BE49-F238E27FC236}">
                <a16:creationId xmlns:a16="http://schemas.microsoft.com/office/drawing/2014/main" id="{1C04F4FF-1BF5-0346-9822-E8DCB56FFE7B}"/>
              </a:ext>
            </a:extLst>
          </p:cNvPr>
          <p:cNvSpPr/>
          <p:nvPr/>
        </p:nvSpPr>
        <p:spPr>
          <a:xfrm>
            <a:off x="838200" y="3970145"/>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Repository</a:t>
            </a:r>
          </a:p>
          <a:p>
            <a:pPr algn="ctr"/>
            <a:r>
              <a:rPr lang="en-BR" sz="1100" dirty="0"/>
              <a:t>Content-Item pode ser guardado</a:t>
            </a:r>
          </a:p>
        </p:txBody>
      </p:sp>
      <p:sp>
        <p:nvSpPr>
          <p:cNvPr id="5" name="TextBox 4">
            <a:extLst>
              <a:ext uri="{FF2B5EF4-FFF2-40B4-BE49-F238E27FC236}">
                <a16:creationId xmlns:a16="http://schemas.microsoft.com/office/drawing/2014/main" id="{FC4B30D6-986C-3342-900E-6FE08BB3AE87}"/>
              </a:ext>
            </a:extLst>
          </p:cNvPr>
          <p:cNvSpPr txBox="1"/>
          <p:nvPr/>
        </p:nvSpPr>
        <p:spPr>
          <a:xfrm>
            <a:off x="757515" y="1772409"/>
            <a:ext cx="2265528" cy="369332"/>
          </a:xfrm>
          <a:prstGeom prst="rect">
            <a:avLst/>
          </a:prstGeom>
          <a:noFill/>
        </p:spPr>
        <p:txBody>
          <a:bodyPr wrap="square" rtlCol="0">
            <a:spAutoFit/>
          </a:bodyPr>
          <a:lstStyle/>
          <a:p>
            <a:r>
              <a:rPr lang="en-BR" dirty="0"/>
              <a:t>Estrutura</a:t>
            </a:r>
          </a:p>
        </p:txBody>
      </p:sp>
      <p:cxnSp>
        <p:nvCxnSpPr>
          <p:cNvPr id="10" name="Straight Arrow Connector 9">
            <a:extLst>
              <a:ext uri="{FF2B5EF4-FFF2-40B4-BE49-F238E27FC236}">
                <a16:creationId xmlns:a16="http://schemas.microsoft.com/office/drawing/2014/main" id="{9AEDF21B-E7EA-0046-9297-3F03CFBF91B6}"/>
              </a:ext>
            </a:extLst>
          </p:cNvPr>
          <p:cNvCxnSpPr>
            <a:stCxn id="8" idx="3"/>
            <a:endCxn id="12" idx="1"/>
          </p:cNvCxnSpPr>
          <p:nvPr/>
        </p:nvCxnSpPr>
        <p:spPr>
          <a:xfrm flipV="1">
            <a:off x="3070746" y="2668233"/>
            <a:ext cx="5106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E16B43-EC42-A74F-A22B-16B38CFAE2D8}"/>
              </a:ext>
            </a:extLst>
          </p:cNvPr>
          <p:cNvCxnSpPr>
            <a:stCxn id="12" idx="2"/>
            <a:endCxn id="9" idx="3"/>
          </p:cNvCxnSpPr>
          <p:nvPr/>
        </p:nvCxnSpPr>
        <p:spPr>
          <a:xfrm flipH="1">
            <a:off x="3070746" y="3016250"/>
            <a:ext cx="1626927" cy="47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4FAEE4-96D5-DB45-A06C-17C9617B237A}"/>
              </a:ext>
            </a:extLst>
          </p:cNvPr>
          <p:cNvCxnSpPr>
            <a:stCxn id="12" idx="2"/>
          </p:cNvCxnSpPr>
          <p:nvPr/>
        </p:nvCxnSpPr>
        <p:spPr>
          <a:xfrm flipH="1">
            <a:off x="3070746" y="3016250"/>
            <a:ext cx="1626927" cy="130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2324EE5-E351-8343-A2CD-540F3A36773C}"/>
              </a:ext>
            </a:extLst>
          </p:cNvPr>
          <p:cNvSpPr/>
          <p:nvPr/>
        </p:nvSpPr>
        <p:spPr>
          <a:xfrm>
            <a:off x="5969821" y="1772409"/>
            <a:ext cx="2504364" cy="38775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7" name="TextBox 26">
            <a:extLst>
              <a:ext uri="{FF2B5EF4-FFF2-40B4-BE49-F238E27FC236}">
                <a16:creationId xmlns:a16="http://schemas.microsoft.com/office/drawing/2014/main" id="{6AA9B1C2-3E25-1945-A62C-25AF520A8228}"/>
              </a:ext>
            </a:extLst>
          </p:cNvPr>
          <p:cNvSpPr txBox="1"/>
          <p:nvPr/>
        </p:nvSpPr>
        <p:spPr>
          <a:xfrm>
            <a:off x="6208657" y="1816694"/>
            <a:ext cx="2265528" cy="369332"/>
          </a:xfrm>
          <a:prstGeom prst="rect">
            <a:avLst/>
          </a:prstGeom>
          <a:noFill/>
        </p:spPr>
        <p:txBody>
          <a:bodyPr wrap="square" rtlCol="0">
            <a:spAutoFit/>
          </a:bodyPr>
          <a:lstStyle/>
          <a:p>
            <a:r>
              <a:rPr lang="en-BR" dirty="0"/>
              <a:t>Collection</a:t>
            </a:r>
          </a:p>
        </p:txBody>
      </p:sp>
      <p:sp>
        <p:nvSpPr>
          <p:cNvPr id="25" name="Rectangle 24">
            <a:extLst>
              <a:ext uri="{FF2B5EF4-FFF2-40B4-BE49-F238E27FC236}">
                <a16:creationId xmlns:a16="http://schemas.microsoft.com/office/drawing/2014/main" id="{49DB2949-2179-FC41-8012-2EFBC21DEED6}"/>
              </a:ext>
            </a:extLst>
          </p:cNvPr>
          <p:cNvSpPr/>
          <p:nvPr/>
        </p:nvSpPr>
        <p:spPr>
          <a:xfrm>
            <a:off x="6103958" y="3987476"/>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Asset</a:t>
            </a:r>
          </a:p>
        </p:txBody>
      </p:sp>
      <p:sp>
        <p:nvSpPr>
          <p:cNvPr id="13" name="Rectangle 12">
            <a:extLst>
              <a:ext uri="{FF2B5EF4-FFF2-40B4-BE49-F238E27FC236}">
                <a16:creationId xmlns:a16="http://schemas.microsoft.com/office/drawing/2014/main" id="{D7CFF59A-75A9-6C43-80E6-24C1A32C47E1}"/>
              </a:ext>
            </a:extLst>
          </p:cNvPr>
          <p:cNvSpPr/>
          <p:nvPr/>
        </p:nvSpPr>
        <p:spPr>
          <a:xfrm>
            <a:off x="6103958" y="2320215"/>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Asset</a:t>
            </a:r>
          </a:p>
        </p:txBody>
      </p:sp>
      <p:sp>
        <p:nvSpPr>
          <p:cNvPr id="24" name="Rectangle 23">
            <a:extLst>
              <a:ext uri="{FF2B5EF4-FFF2-40B4-BE49-F238E27FC236}">
                <a16:creationId xmlns:a16="http://schemas.microsoft.com/office/drawing/2014/main" id="{AB985EAF-CD4C-4742-8F0C-1CB31E88B715}"/>
              </a:ext>
            </a:extLst>
          </p:cNvPr>
          <p:cNvSpPr/>
          <p:nvPr/>
        </p:nvSpPr>
        <p:spPr>
          <a:xfrm>
            <a:off x="6103958" y="3142492"/>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Asset</a:t>
            </a:r>
          </a:p>
        </p:txBody>
      </p:sp>
    </p:spTree>
    <p:extLst>
      <p:ext uri="{BB962C8B-B14F-4D97-AF65-F5344CB8AC3E}">
        <p14:creationId xmlns:p14="http://schemas.microsoft.com/office/powerpoint/2010/main" val="11630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11</a:t>
            </a:fld>
            <a:endParaRPr lang="en-US" dirty="0"/>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Melhor</a:t>
            </a:r>
            <a:r>
              <a:rPr lang="en-US" sz="1800" dirty="0">
                <a:solidFill>
                  <a:srgbClr val="5F5F5F"/>
                </a:solidFill>
                <a:latin typeface="Arial"/>
                <a:cs typeface="Arial"/>
                <a:sym typeface="Calibri"/>
              </a:rPr>
              <a:t> se </a:t>
            </a:r>
            <a:r>
              <a:rPr lang="en-US" sz="1800" dirty="0" err="1">
                <a:solidFill>
                  <a:srgbClr val="5F5F5F"/>
                </a:solidFill>
                <a:latin typeface="Arial"/>
                <a:cs typeface="Arial"/>
                <a:sym typeface="Calibri"/>
              </a:rPr>
              <a:t>usado</a:t>
            </a:r>
            <a:r>
              <a:rPr lang="en-US" sz="1800" dirty="0">
                <a:solidFill>
                  <a:srgbClr val="5F5F5F"/>
                </a:solidFill>
                <a:latin typeface="Arial"/>
                <a:cs typeface="Arial"/>
                <a:sym typeface="Calibri"/>
              </a:rPr>
              <a:t> para </a:t>
            </a:r>
            <a:r>
              <a:rPr lang="en-US" sz="1800" dirty="0" err="1">
                <a:solidFill>
                  <a:srgbClr val="5F5F5F"/>
                </a:solidFill>
                <a:latin typeface="Arial"/>
                <a:cs typeface="Arial"/>
                <a:sym typeface="Calibri"/>
              </a:rPr>
              <a:t>projetos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Com </a:t>
            </a:r>
            <a:r>
              <a:rPr lang="en-US" sz="1400" dirty="0" err="1">
                <a:solidFill>
                  <a:srgbClr val="5F5F5F"/>
                </a:solidFill>
                <a:latin typeface="Arial"/>
                <a:cs typeface="Arial"/>
                <a:sym typeface="Calibri"/>
              </a:rPr>
              <a:t>necessidades</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Auditoria</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facilitar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uso</a:t>
            </a:r>
            <a:r>
              <a:rPr lang="en-US" sz="1400" dirty="0">
                <a:solidFill>
                  <a:srgbClr val="5F5F5F"/>
                </a:solidFill>
                <a:latin typeface="Arial"/>
                <a:cs typeface="Arial"/>
                <a:sym typeface="Calibri"/>
              </a:rPr>
              <a:t> da </a:t>
            </a:r>
            <a:r>
              <a:rPr lang="en-US" sz="1400" b="1" dirty="0" err="1">
                <a:solidFill>
                  <a:srgbClr val="FF0000"/>
                </a:solidFill>
                <a:latin typeface="Arial"/>
                <a:cs typeface="Arial"/>
                <a:sym typeface="Calibri"/>
              </a:rPr>
              <a:t>informação</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agrupada</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evitando</a:t>
            </a:r>
            <a:r>
              <a:rPr lang="en-US" sz="1400" b="1" dirty="0">
                <a:solidFill>
                  <a:srgbClr val="FF0000"/>
                </a:solidFill>
                <a:latin typeface="Arial"/>
                <a:cs typeface="Arial"/>
                <a:sym typeface="Calibri"/>
              </a:rPr>
              <a:t>-se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assim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ter</a:t>
            </a:r>
            <a:r>
              <a:rPr lang="en-US" sz="1400" dirty="0">
                <a:solidFill>
                  <a:srgbClr val="5F5F5F"/>
                </a:solidFill>
                <a:latin typeface="Arial"/>
                <a:cs typeface="Arial"/>
                <a:sym typeface="Calibri"/>
              </a:rPr>
              <a:t> que </a:t>
            </a:r>
            <a:r>
              <a:rPr lang="en-US" sz="1400" b="1" dirty="0" err="1">
                <a:solidFill>
                  <a:srgbClr val="FF0000"/>
                </a:solidFill>
                <a:latin typeface="Arial"/>
                <a:cs typeface="Arial"/>
                <a:sym typeface="Calibri"/>
              </a:rPr>
              <a:t>escrever</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código</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estruturar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dados e </a:t>
            </a:r>
            <a:r>
              <a:rPr lang="en-US" sz="1400" dirty="0" err="1">
                <a:solidFill>
                  <a:srgbClr val="5F5F5F"/>
                </a:solidFill>
                <a:latin typeface="Arial"/>
                <a:cs typeface="Arial"/>
                <a:sym typeface="Calibri"/>
              </a:rPr>
              <a:t>guardar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um local </a:t>
            </a:r>
            <a:r>
              <a:rPr lang="en-US" sz="1400" dirty="0" err="1">
                <a:solidFill>
                  <a:srgbClr val="5F5F5F"/>
                </a:solidFill>
                <a:latin typeface="Arial"/>
                <a:cs typeface="Arial"/>
                <a:sym typeface="Calibri"/>
              </a:rPr>
              <a:t>diferente</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possuam</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vários</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canais</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de consulta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 </a:t>
            </a:r>
            <a:r>
              <a:rPr lang="en-US" sz="1400" dirty="0" err="1">
                <a:solidFill>
                  <a:srgbClr val="5F5F5F"/>
                </a:solidFill>
                <a:latin typeface="Arial"/>
                <a:cs typeface="Arial"/>
                <a:sym typeface="Calibri"/>
              </a:rPr>
              <a:t>informação</a:t>
            </a:r>
            <a:r>
              <a:rPr lang="en-US" sz="1400" dirty="0">
                <a:solidFill>
                  <a:srgbClr val="5F5F5F"/>
                </a:solidFill>
                <a:latin typeface="Arial"/>
                <a:cs typeface="Arial"/>
                <a:sym typeface="Calibri"/>
              </a:rPr>
              <a:t>/</a:t>
            </a:r>
            <a:r>
              <a:rPr lang="en-US" sz="1400" dirty="0" err="1">
                <a:solidFill>
                  <a:srgbClr val="5F5F5F"/>
                </a:solidFill>
                <a:latin typeface="Arial"/>
                <a:cs typeface="Arial"/>
                <a:sym typeface="Calibri"/>
              </a:rPr>
              <a:t>arquivo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precisem</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controle</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acesso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Exemplo</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informação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estar</a:t>
            </a:r>
            <a:r>
              <a:rPr lang="en-US" sz="1400" dirty="0">
                <a:solidFill>
                  <a:srgbClr val="5F5F5F"/>
                </a:solidFill>
                <a:latin typeface="Arial"/>
                <a:cs typeface="Arial"/>
                <a:sym typeface="Calibri"/>
              </a:rPr>
              <a:t> no canal A mas </a:t>
            </a:r>
            <a:r>
              <a:rPr lang="en-US" sz="1400" dirty="0" err="1">
                <a:solidFill>
                  <a:srgbClr val="5F5F5F"/>
                </a:solidFill>
                <a:latin typeface="Arial"/>
                <a:cs typeface="Arial"/>
                <a:sym typeface="Calibri"/>
              </a:rPr>
              <a:t>não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pode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B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C</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classificar</a:t>
            </a:r>
            <a:r>
              <a:rPr lang="en-US" sz="1400" b="1" dirty="0">
                <a:solidFill>
                  <a:srgbClr val="FF0000"/>
                </a:solidFill>
                <a:latin typeface="Arial"/>
                <a:cs typeface="Arial"/>
                <a:sym typeface="Calibri"/>
              </a:rPr>
              <a:t> e </a:t>
            </a:r>
            <a:r>
              <a:rPr lang="en-US" sz="1400" b="1" dirty="0" err="1">
                <a:solidFill>
                  <a:srgbClr val="FF0000"/>
                </a:solidFill>
                <a:latin typeface="Arial"/>
                <a:cs typeface="Arial"/>
                <a:sym typeface="Calibri"/>
              </a:rPr>
              <a:t>buscar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 (</a:t>
            </a:r>
            <a:r>
              <a:rPr lang="en-US" sz="1400" dirty="0" err="1">
                <a:solidFill>
                  <a:srgbClr val="5F5F5F"/>
                </a:solidFill>
                <a:latin typeface="Arial"/>
                <a:cs typeface="Arial"/>
                <a:sym typeface="Calibri"/>
              </a:rPr>
              <a:t>dados+arquivos</a:t>
            </a:r>
            <a:r>
              <a:rPr lang="en-US" sz="1400" dirty="0">
                <a:solidFill>
                  <a:srgbClr val="5F5F5F"/>
                </a:solidFill>
                <a:latin typeface="Arial"/>
                <a:cs typeface="Arial"/>
                <a:sym typeface="Calibri"/>
              </a:rPr>
              <a:t>) de forma </a:t>
            </a:r>
            <a:r>
              <a:rPr lang="en-US" sz="1400" dirty="0" err="1">
                <a:solidFill>
                  <a:srgbClr val="5F5F5F"/>
                </a:solidFill>
                <a:latin typeface="Arial"/>
                <a:cs typeface="Arial"/>
                <a:sym typeface="Calibri"/>
              </a:rPr>
              <a:t>mais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rápida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a:t>
            </a:r>
            <a:r>
              <a:rPr lang="en-US" sz="1400" b="1" dirty="0">
                <a:solidFill>
                  <a:srgbClr val="FF0000"/>
                </a:solidFill>
                <a:latin typeface="Arial"/>
                <a:cs typeface="Arial"/>
                <a:sym typeface="Calibri"/>
              </a:rPr>
              <a:t>de </a:t>
            </a:r>
            <a:r>
              <a:rPr lang="en-US" sz="1400" b="1" dirty="0" err="1">
                <a:solidFill>
                  <a:srgbClr val="FF0000"/>
                </a:solidFill>
                <a:latin typeface="Arial"/>
                <a:cs typeface="Arial"/>
                <a:sym typeface="Calibri"/>
              </a:rPr>
              <a:t>armazenar</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os</a:t>
            </a:r>
            <a:r>
              <a:rPr lang="en-US" sz="1400" b="1" dirty="0">
                <a:solidFill>
                  <a:srgbClr val="FF0000"/>
                </a:solidFill>
                <a:latin typeface="Arial"/>
                <a:cs typeface="Arial"/>
                <a:sym typeface="Calibri"/>
              </a:rPr>
              <a:t> assets </a:t>
            </a:r>
            <a:r>
              <a:rPr lang="en-US" sz="1400" b="1" dirty="0" err="1">
                <a:solidFill>
                  <a:srgbClr val="FF0000"/>
                </a:solidFill>
                <a:latin typeface="Arial"/>
                <a:cs typeface="Arial"/>
                <a:sym typeface="Calibri"/>
              </a:rPr>
              <a:t>em</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locais</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diferentes</a:t>
            </a:r>
            <a:r>
              <a:rPr lang="en-US" sz="1400" dirty="0">
                <a:solidFill>
                  <a:srgbClr val="5F5F5F"/>
                </a:solidFill>
                <a:latin typeface="Arial"/>
                <a:cs typeface="Arial"/>
                <a:sym typeface="Calibri"/>
              </a:rPr>
              <a:t> e com </a:t>
            </a:r>
            <a:r>
              <a:rPr lang="en-US" sz="1400" dirty="0" err="1">
                <a:solidFill>
                  <a:srgbClr val="5F5F5F"/>
                </a:solidFill>
                <a:latin typeface="Arial"/>
                <a:cs typeface="Arial"/>
                <a:sym typeface="Calibri"/>
              </a:rPr>
              <a:t>acessos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diferentes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agrupar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coleções</a:t>
            </a:r>
            <a:endParaRPr lang="en-US" sz="1400" b="1" dirty="0">
              <a:solidFill>
                <a:srgbClr val="FF0000"/>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controlar</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onde</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quem</a:t>
            </a:r>
            <a:r>
              <a:rPr lang="en-US" sz="1400" b="1" dirty="0">
                <a:solidFill>
                  <a:srgbClr val="FF0000"/>
                </a:solidFill>
                <a:latin typeface="Arial"/>
                <a:cs typeface="Arial"/>
                <a:sym typeface="Calibri"/>
              </a:rPr>
              <a:t> e </a:t>
            </a:r>
            <a:r>
              <a:rPr lang="en-US" sz="1400" b="1" dirty="0" err="1">
                <a:solidFill>
                  <a:srgbClr val="FF0000"/>
                </a:solidFill>
                <a:latin typeface="Arial"/>
                <a:cs typeface="Arial"/>
                <a:sym typeface="Calibri"/>
              </a:rPr>
              <a:t>como</a:t>
            </a:r>
            <a:r>
              <a:rPr lang="en-US" sz="1400" b="1" dirty="0">
                <a:solidFill>
                  <a:srgbClr val="FF0000"/>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feito</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acesso</a:t>
            </a:r>
            <a:r>
              <a:rPr lang="en-US" sz="1400" dirty="0">
                <a:solidFill>
                  <a:srgbClr val="5F5F5F"/>
                </a:solidFill>
                <a:latin typeface="Arial"/>
                <a:cs typeface="Arial"/>
                <a:sym typeface="Calibri"/>
              </a:rPr>
              <a:t> dos assets </a:t>
            </a:r>
            <a:r>
              <a:rPr lang="en-US" sz="1400" dirty="0" err="1">
                <a:solidFill>
                  <a:srgbClr val="5F5F5F"/>
                </a:solidFill>
                <a:latin typeface="Arial"/>
                <a:cs typeface="Arial"/>
                <a:sym typeface="Calibri"/>
              </a:rPr>
              <a:t>sem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precisar</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de software</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controle</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aprovação</a:t>
            </a:r>
            <a:r>
              <a:rPr lang="en-US" sz="1400" b="1" dirty="0">
                <a:solidFill>
                  <a:srgbClr val="FF0000"/>
                </a:solidFill>
                <a:latin typeface="Arial"/>
                <a:cs typeface="Arial"/>
                <a:sym typeface="Calibri"/>
              </a:rPr>
              <a:t> e </a:t>
            </a:r>
            <a:r>
              <a:rPr lang="en-US" sz="1400" b="1" dirty="0" err="1">
                <a:solidFill>
                  <a:srgbClr val="FF0000"/>
                </a:solidFill>
                <a:latin typeface="Arial"/>
                <a:cs typeface="Arial"/>
                <a:sym typeface="Calibri"/>
              </a:rPr>
              <a:t>publicação</a:t>
            </a:r>
            <a:r>
              <a:rPr lang="en-US" sz="1400" dirty="0">
                <a:solidFill>
                  <a:srgbClr val="5F5F5F"/>
                </a:solidFill>
                <a:latin typeface="Arial"/>
                <a:cs typeface="Arial"/>
                <a:sym typeface="Calibri"/>
              </a:rPr>
              <a:t> dos assets </a:t>
            </a:r>
            <a:r>
              <a:rPr lang="en-US" sz="1400" dirty="0" err="1">
                <a:solidFill>
                  <a:srgbClr val="5F5F5F"/>
                </a:solidFill>
                <a:latin typeface="Arial"/>
                <a:cs typeface="Arial"/>
                <a:sym typeface="Calibri"/>
              </a:rPr>
              <a:t>nos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mais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diversos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canais</a:t>
            </a:r>
            <a:r>
              <a:rPr lang="en-US" sz="1400" dirty="0">
                <a:solidFill>
                  <a:srgbClr val="5F5F5F"/>
                </a:solidFill>
                <a:latin typeface="Arial"/>
                <a:cs typeface="Arial"/>
                <a:sym typeface="Calibri"/>
              </a:rPr>
              <a:t> e que precise de auditoria e </a:t>
            </a:r>
            <a:r>
              <a:rPr lang="en-US" sz="1400" b="1" dirty="0" err="1">
                <a:solidFill>
                  <a:srgbClr val="FF0000"/>
                </a:solidFill>
                <a:latin typeface="Arial"/>
                <a:cs typeface="Arial"/>
                <a:sym typeface="Calibri"/>
              </a:rPr>
              <a:t>rastreabilidade</a:t>
            </a:r>
            <a:endParaRPr lang="en-US" sz="1400" b="1" dirty="0">
              <a:solidFill>
                <a:srgbClr val="FF0000"/>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 </a:t>
            </a:r>
            <a:r>
              <a:rPr lang="en-US" sz="1400" b="1" dirty="0" err="1">
                <a:solidFill>
                  <a:srgbClr val="FF0000"/>
                </a:solidFill>
                <a:latin typeface="Arial"/>
                <a:cs typeface="Arial"/>
                <a:sym typeface="Calibri"/>
              </a:rPr>
              <a:t>categorização</a:t>
            </a:r>
            <a:r>
              <a:rPr lang="en-US" sz="1400" dirty="0">
                <a:solidFill>
                  <a:srgbClr val="5F5F5F"/>
                </a:solidFill>
                <a:latin typeface="Arial"/>
                <a:cs typeface="Arial"/>
                <a:sym typeface="Calibri"/>
              </a:rPr>
              <a:t> dos assets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necessária</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a:t>
            </a: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exista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grande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tagging</a:t>
            </a:r>
            <a:r>
              <a:rPr lang="en-US" sz="1400" dirty="0">
                <a:solidFill>
                  <a:srgbClr val="5F5F5F"/>
                </a:solidFill>
                <a:latin typeface="Arial"/>
                <a:cs typeface="Arial"/>
                <a:sym typeface="Calibri"/>
              </a:rPr>
              <a:t> e o volume dos assets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impeditivo</a:t>
            </a:r>
            <a:r>
              <a:rPr lang="en-US" sz="1400" dirty="0">
                <a:solidFill>
                  <a:srgbClr val="5F5F5F"/>
                </a:solidFill>
                <a:latin typeface="Arial"/>
                <a:cs typeface="Arial"/>
                <a:sym typeface="Calibri"/>
              </a:rPr>
              <a:t> para </a:t>
            </a:r>
            <a:r>
              <a:rPr lang="en-US" sz="1400" dirty="0" err="1">
                <a:solidFill>
                  <a:srgbClr val="5F5F5F"/>
                </a:solidFill>
                <a:latin typeface="Arial"/>
                <a:cs typeface="Arial"/>
                <a:sym typeface="Calibri"/>
              </a:rPr>
              <a:t>realizar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tarefa</a:t>
            </a:r>
            <a:r>
              <a:rPr lang="en-US" sz="1400" dirty="0">
                <a:solidFill>
                  <a:srgbClr val="5F5F5F"/>
                </a:solidFill>
                <a:latin typeface="Arial"/>
                <a:cs typeface="Arial"/>
                <a:sym typeface="Calibri"/>
              </a:rPr>
              <a:t> de forma </a:t>
            </a:r>
            <a:r>
              <a:rPr lang="en-US" sz="1400" b="1" dirty="0">
                <a:solidFill>
                  <a:srgbClr val="FF0000"/>
                </a:solidFill>
                <a:latin typeface="Arial"/>
                <a:cs typeface="Arial"/>
                <a:sym typeface="Calibri"/>
              </a:rPr>
              <a:t>manual</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exista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motor de </a:t>
            </a:r>
            <a:r>
              <a:rPr lang="en-US" sz="1400" b="1" dirty="0" err="1">
                <a:solidFill>
                  <a:srgbClr val="FF0000"/>
                </a:solidFill>
                <a:latin typeface="Arial"/>
                <a:cs typeface="Arial"/>
                <a:sym typeface="Calibri"/>
              </a:rPr>
              <a:t>busca</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inteligente</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exsta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visualização</a:t>
            </a:r>
            <a:r>
              <a:rPr lang="en-US" sz="1400" b="1" dirty="0">
                <a:solidFill>
                  <a:srgbClr val="FF0000"/>
                </a:solidFill>
                <a:latin typeface="Arial"/>
                <a:cs typeface="Arial"/>
                <a:sym typeface="Calibri"/>
              </a:rPr>
              <a:t> dos videos </a:t>
            </a:r>
            <a:r>
              <a:rPr lang="en-US" sz="1400" dirty="0">
                <a:solidFill>
                  <a:srgbClr val="5F5F5F"/>
                </a:solidFill>
                <a:latin typeface="Arial"/>
                <a:cs typeface="Arial"/>
                <a:sym typeface="Calibri"/>
              </a:rPr>
              <a:t>e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importante</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função</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stream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além</a:t>
            </a:r>
            <a:r>
              <a:rPr lang="en-US" sz="1400" dirty="0">
                <a:solidFill>
                  <a:srgbClr val="5F5F5F"/>
                </a:solidFill>
                <a:latin typeface="Arial"/>
                <a:cs typeface="Arial"/>
                <a:sym typeface="Calibri"/>
              </a:rPr>
              <a:t> de download</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Onde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exsta</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necessidade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implementar</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integrações</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funções</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já</a:t>
            </a:r>
            <a:r>
              <a:rPr lang="en-US" sz="1400" b="1" dirty="0">
                <a:solidFill>
                  <a:srgbClr val="FF0000"/>
                </a:solidFill>
                <a:latin typeface="Arial"/>
                <a:cs typeface="Arial"/>
                <a:sym typeface="Calibri"/>
              </a:rPr>
              <a:t> </a:t>
            </a:r>
            <a:r>
              <a:rPr lang="en-US" sz="1400" b="1" dirty="0" err="1">
                <a:solidFill>
                  <a:srgbClr val="FF0000"/>
                </a:solidFill>
                <a:latin typeface="Arial"/>
                <a:cs typeface="Arial"/>
                <a:sym typeface="Calibri"/>
              </a:rPr>
              <a:t>prontas</a:t>
            </a:r>
            <a:r>
              <a:rPr lang="en-US" sz="1400" b="1" dirty="0">
                <a:solidFill>
                  <a:srgbClr val="FF0000"/>
                </a:solidFill>
                <a:latin typeface="Arial"/>
                <a:cs typeface="Arial"/>
                <a:sym typeface="Calibri"/>
              </a:rPr>
              <a:t> </a:t>
            </a: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gestão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conteúdo</a:t>
            </a: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191067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12</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Como </a:t>
            </a:r>
            <a:r>
              <a:rPr lang="en-US" sz="1800" dirty="0" err="1">
                <a:solidFill>
                  <a:srgbClr val="5F5F5F"/>
                </a:solidFill>
                <a:latin typeface="Arial"/>
                <a:cs typeface="Arial"/>
                <a:sym typeface="Calibri"/>
              </a:rPr>
              <a:t>é</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cobrado</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Pacotes</a:t>
            </a:r>
            <a:r>
              <a:rPr lang="en-US" sz="1400" dirty="0">
                <a:solidFill>
                  <a:srgbClr val="5F5F5F"/>
                </a:solidFill>
                <a:latin typeface="Arial"/>
                <a:cs typeface="Arial"/>
                <a:sym typeface="Calibri"/>
              </a:rPr>
              <a:t> de 5.000 assets/</a:t>
            </a:r>
            <a:r>
              <a:rPr lang="en-US" sz="1400" dirty="0" err="1">
                <a:solidFill>
                  <a:srgbClr val="5F5F5F"/>
                </a:solidFill>
                <a:latin typeface="Arial"/>
                <a:cs typeface="Arial"/>
                <a:sym typeface="Calibri"/>
              </a:rPr>
              <a:t>mês</a:t>
            </a:r>
            <a:r>
              <a:rPr lang="en-US" sz="1400" dirty="0">
                <a:solidFill>
                  <a:srgbClr val="5F5F5F"/>
                </a:solidFill>
                <a:latin typeface="Arial"/>
                <a:cs typeface="Arial"/>
                <a:sym typeface="Calibri"/>
              </a:rPr>
              <a:t> + Outbound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 + Storage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A </a:t>
            </a:r>
            <a:r>
              <a:rPr lang="en-US" sz="1400" dirty="0" err="1">
                <a:solidFill>
                  <a:srgbClr val="5F5F5F"/>
                </a:solidFill>
                <a:latin typeface="Arial"/>
                <a:cs typeface="Arial"/>
                <a:sym typeface="Calibri"/>
              </a:rPr>
              <a:t>cobrança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mínima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de 5.000 assets/</a:t>
            </a:r>
            <a:r>
              <a:rPr lang="en-US" sz="1400" dirty="0" err="1">
                <a:solidFill>
                  <a:srgbClr val="5F5F5F"/>
                </a:solidFill>
                <a:latin typeface="Arial"/>
                <a:cs typeface="Arial"/>
                <a:sym typeface="Calibri"/>
              </a:rPr>
              <a:t>mês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Somente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disponível</a:t>
            </a:r>
            <a:r>
              <a:rPr lang="en-US" sz="1400" dirty="0">
                <a:solidFill>
                  <a:srgbClr val="5F5F5F"/>
                </a:solidFill>
                <a:latin typeface="Arial"/>
                <a:cs typeface="Arial"/>
                <a:sym typeface="Calibri"/>
              </a:rPr>
              <a:t> para a </a:t>
            </a:r>
            <a:r>
              <a:rPr lang="en-US" sz="1400" dirty="0" err="1">
                <a:solidFill>
                  <a:srgbClr val="5F5F5F"/>
                </a:solidFill>
                <a:latin typeface="Arial"/>
                <a:cs typeface="Arial"/>
                <a:sym typeface="Calibri"/>
              </a:rPr>
              <a:t>versão</a:t>
            </a:r>
            <a:r>
              <a:rPr lang="en-US" sz="1400" dirty="0">
                <a:solidFill>
                  <a:srgbClr val="5F5F5F"/>
                </a:solidFill>
                <a:latin typeface="Arial"/>
                <a:cs typeface="Arial"/>
                <a:sym typeface="Calibri"/>
              </a:rPr>
              <a:t> OCE Enterprise</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hlinkClick r:id="rId2"/>
              </a:rPr>
              <a:t>https://www.oracle.com/cloud/ucpricing.html#content-experience</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182887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13</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Hands-on Labs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Download:</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indent="0">
              <a:spcBef>
                <a:spcPts val="0"/>
              </a:spcBef>
              <a:buClr>
                <a:srgbClr val="5F5F5F"/>
              </a:buClr>
              <a:buSzPct val="100000"/>
              <a:buNone/>
            </a:pPr>
            <a:r>
              <a:rPr lang="en-US" sz="1800" dirty="0">
                <a:solidFill>
                  <a:srgbClr val="5F5F5F"/>
                </a:solidFill>
                <a:latin typeface="Arial"/>
                <a:cs typeface="Arial"/>
                <a:sym typeface="Calibri"/>
                <a:hlinkClick r:id="rId2"/>
              </a:rPr>
              <a:t>https://github.com/hoshikawa2/oce-restapi-documents.git</a:t>
            </a:r>
            <a:endParaRPr lang="en-US" sz="1800" dirty="0">
              <a:solidFill>
                <a:srgbClr val="5F5F5F"/>
              </a:solidFill>
              <a:latin typeface="Arial"/>
              <a:cs typeface="Arial"/>
              <a:sym typeface="Calibri"/>
            </a:endParaRPr>
          </a:p>
          <a:p>
            <a:pPr indent="0">
              <a:spcBef>
                <a:spcPts val="0"/>
              </a:spcBef>
              <a:buClr>
                <a:srgbClr val="5F5F5F"/>
              </a:buClr>
              <a:buSzPct val="100000"/>
              <a:buNone/>
            </a:pPr>
            <a:endParaRPr lang="en-US" sz="1800" dirty="0">
              <a:solidFill>
                <a:srgbClr val="5F5F5F"/>
              </a:solidFill>
              <a:latin typeface="Arial"/>
              <a:cs typeface="Arial"/>
              <a:sym typeface="Calibri"/>
            </a:endParaRPr>
          </a:p>
        </p:txBody>
      </p:sp>
      <p:pic>
        <p:nvPicPr>
          <p:cNvPr id="8" name="Picture 7" descr="A screenshot of a cell phone&#10;&#10;Description automatically generated">
            <a:extLst>
              <a:ext uri="{FF2B5EF4-FFF2-40B4-BE49-F238E27FC236}">
                <a16:creationId xmlns:a16="http://schemas.microsoft.com/office/drawing/2014/main" id="{890BDE77-A3F2-DC43-9ED1-25D71E845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15" y="2286577"/>
            <a:ext cx="2988860" cy="1671031"/>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AFF35832-2ABA-F542-BB21-4243356D4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5262" y="2286577"/>
            <a:ext cx="2620370" cy="940315"/>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3181A551-B869-8C42-821F-D1BB0C23F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5262" y="3557336"/>
            <a:ext cx="2620370" cy="1590675"/>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730F2E73-B96F-7C46-A75B-A8ECF02C8A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3252" y="2610842"/>
            <a:ext cx="3646371" cy="1904555"/>
          </a:xfrm>
          <a:prstGeom prst="rect">
            <a:avLst/>
          </a:prstGeom>
        </p:spPr>
      </p:pic>
    </p:spTree>
    <p:extLst>
      <p:ext uri="{BB962C8B-B14F-4D97-AF65-F5344CB8AC3E}">
        <p14:creationId xmlns:p14="http://schemas.microsoft.com/office/powerpoint/2010/main" val="3484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14</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APIs REST</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14350" indent="-28575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Tutorial Documents</a:t>
            </a:r>
          </a:p>
          <a:p>
            <a:pPr marL="514350" indent="-285750">
              <a:spcBef>
                <a:spcPts val="0"/>
              </a:spcBef>
              <a:buClr>
                <a:srgbClr val="5F5F5F"/>
              </a:buClr>
              <a:buSzPct val="100000"/>
              <a:buFont typeface="Wingdings" pitchFamily="2" charset="2"/>
              <a:buChar char="Ø"/>
            </a:pPr>
            <a:endParaRPr lang="en-US" sz="1800" dirty="0">
              <a:solidFill>
                <a:srgbClr val="5F5F5F"/>
              </a:solidFill>
              <a:latin typeface="Arial"/>
              <a:cs typeface="Arial"/>
              <a:sym typeface="Calibri"/>
            </a:endParaRPr>
          </a:p>
          <a:p>
            <a:pPr marL="788670" lvl="1" indent="-285750">
              <a:spcBef>
                <a:spcPts val="0"/>
              </a:spcBef>
              <a:buClr>
                <a:srgbClr val="5F5F5F"/>
              </a:buClr>
              <a:buSzPct val="100000"/>
              <a:buFont typeface="Wingdings" pitchFamily="2" charset="2"/>
              <a:buChar char="Ø"/>
            </a:pPr>
            <a:r>
              <a:rPr lang="en-US" sz="1400" dirty="0">
                <a:solidFill>
                  <a:srgbClr val="5F5F5F"/>
                </a:solidFill>
                <a:latin typeface="Arial"/>
                <a:cs typeface="Arial"/>
                <a:sym typeface="Calibri"/>
              </a:rPr>
              <a:t>VBCS (Hands-on) - </a:t>
            </a:r>
            <a:r>
              <a:rPr lang="en-US" sz="1400" dirty="0"/>
              <a:t>Upload Documents </a:t>
            </a:r>
          </a:p>
          <a:p>
            <a:pPr lvl="1" indent="0">
              <a:spcBef>
                <a:spcPts val="0"/>
              </a:spcBef>
              <a:buClr>
                <a:srgbClr val="5F5F5F"/>
              </a:buClr>
              <a:buSzPct val="100000"/>
              <a:buNone/>
            </a:pPr>
            <a:endParaRPr lang="en-US" sz="1400" dirty="0">
              <a:hlinkClick r:id="rId2"/>
            </a:endParaRPr>
          </a:p>
          <a:p>
            <a:pPr lvl="1" indent="0">
              <a:spcBef>
                <a:spcPts val="0"/>
              </a:spcBef>
              <a:buClr>
                <a:srgbClr val="5F5F5F"/>
              </a:buClr>
              <a:buSzPct val="100000"/>
              <a:buNone/>
            </a:pPr>
            <a:r>
              <a:rPr lang="en-US" sz="1400" dirty="0">
                <a:hlinkClick r:id="rId2"/>
              </a:rPr>
              <a:t>https://docs.oracle.com/en/solutions/visual-builder-application-photos-to-content-experience-cloud/upload-files-content-and-experience-cloud-vbcec.html#GUID-CB37FD1F-D061-4C28-AAAA-860D6830C066</a:t>
            </a:r>
            <a:endParaRPr lang="en-US" sz="1400" dirty="0"/>
          </a:p>
          <a:p>
            <a:pPr lvl="1" indent="0">
              <a:spcBef>
                <a:spcPts val="0"/>
              </a:spcBef>
              <a:buClr>
                <a:srgbClr val="5F5F5F"/>
              </a:buClr>
              <a:buSzPct val="100000"/>
              <a:buNone/>
            </a:pPr>
            <a:endParaRPr lang="en-US" sz="1400" dirty="0">
              <a:solidFill>
                <a:srgbClr val="5F5F5F"/>
              </a:solidFill>
              <a:latin typeface="Arial"/>
              <a:cs typeface="Arial"/>
              <a:sym typeface="Calibri"/>
            </a:endParaRPr>
          </a:p>
          <a:p>
            <a:pPr marL="788670" lvl="1" indent="-285750">
              <a:spcBef>
                <a:spcPts val="0"/>
              </a:spcBef>
              <a:buClr>
                <a:srgbClr val="5F5F5F"/>
              </a:buClr>
              <a:buSzPct val="100000"/>
              <a:buFont typeface="Wingdings" pitchFamily="2" charset="2"/>
              <a:buChar char="Ø"/>
            </a:pPr>
            <a:endParaRPr lang="en-US" sz="1400" dirty="0">
              <a:solidFill>
                <a:srgbClr val="5F5F5F"/>
              </a:solidFill>
              <a:latin typeface="Arial"/>
              <a:cs typeface="Arial"/>
              <a:sym typeface="Calibri"/>
            </a:endParaRPr>
          </a:p>
          <a:p>
            <a:pPr marL="788670" lvl="1" indent="-285750">
              <a:spcBef>
                <a:spcPts val="0"/>
              </a:spcBef>
              <a:buClr>
                <a:srgbClr val="5F5F5F"/>
              </a:buClr>
              <a:buSzPct val="100000"/>
              <a:buFont typeface="Wingdings" pitchFamily="2" charset="2"/>
              <a:buChar char="Ø"/>
            </a:pPr>
            <a:r>
              <a:rPr lang="en-US" sz="1400" dirty="0">
                <a:solidFill>
                  <a:srgbClr val="5F5F5F"/>
                </a:solidFill>
                <a:latin typeface="Arial"/>
                <a:cs typeface="Arial"/>
                <a:sym typeface="Calibri"/>
              </a:rPr>
              <a:t>REST API (Demo-Live) – Upload Documents</a:t>
            </a:r>
          </a:p>
          <a:p>
            <a:pPr marL="788670" lvl="1" indent="-285750">
              <a:spcBef>
                <a:spcPts val="0"/>
              </a:spcBef>
              <a:buClr>
                <a:srgbClr val="5F5F5F"/>
              </a:buClr>
              <a:buSzPct val="100000"/>
              <a:buFont typeface="Wingdings" pitchFamily="2" charset="2"/>
              <a:buChar char="Ø"/>
            </a:pPr>
            <a:endParaRPr lang="en-US" sz="1400" dirty="0">
              <a:solidFill>
                <a:srgbClr val="5F5F5F"/>
              </a:solidFill>
              <a:latin typeface="Arial"/>
              <a:cs typeface="Arial"/>
              <a:sym typeface="Calibri"/>
            </a:endParaRPr>
          </a:p>
          <a:p>
            <a:pPr lvl="1" indent="0">
              <a:spcBef>
                <a:spcPts val="0"/>
              </a:spcBef>
              <a:buClr>
                <a:srgbClr val="5F5F5F"/>
              </a:buClr>
              <a:buSzPct val="100000"/>
              <a:buNone/>
            </a:pPr>
            <a:r>
              <a:rPr lang="en-US" sz="1400" b="1" dirty="0">
                <a:solidFill>
                  <a:srgbClr val="5F5F5F"/>
                </a:solidFill>
                <a:latin typeface="Arial"/>
                <a:cs typeface="Arial"/>
                <a:sym typeface="Calibri"/>
              </a:rPr>
              <a:t>Workshop OCE REST API for </a:t>
            </a:r>
            <a:r>
              <a:rPr lang="en-US" sz="1400" b="1" dirty="0" err="1">
                <a:solidFill>
                  <a:srgbClr val="5F5F5F"/>
                </a:solidFill>
                <a:latin typeface="Arial"/>
                <a:cs typeface="Arial"/>
                <a:sym typeface="Calibri"/>
              </a:rPr>
              <a:t>Documents.pdf</a:t>
            </a:r>
            <a:endParaRPr lang="en-US" sz="1400" b="1" dirty="0">
              <a:solidFill>
                <a:srgbClr val="5F5F5F"/>
              </a:solidFill>
              <a:latin typeface="Arial"/>
              <a:cs typeface="Arial"/>
              <a:sym typeface="Calibri"/>
            </a:endParaRPr>
          </a:p>
          <a:p>
            <a:pPr marL="571500" indent="-342900">
              <a:spcBef>
                <a:spcPts val="0"/>
              </a:spcBef>
              <a:buClr>
                <a:srgbClr val="5F5F5F"/>
              </a:buClr>
              <a:buSzPct val="100000"/>
              <a:buFont typeface="Wingdings" pitchFamily="2" charset="2"/>
              <a:buChar char="Ø"/>
            </a:pPr>
            <a:endParaRPr lang="en-US" sz="1800" dirty="0">
              <a:solidFill>
                <a:srgbClr val="5F5F5F"/>
              </a:solidFill>
              <a:latin typeface="Arial"/>
              <a:cs typeface="Arial"/>
              <a:sym typeface="Calibri"/>
            </a:endParaRPr>
          </a:p>
          <a:p>
            <a:pPr marL="571500" indent="-34290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Tutorial Assets (Demo-Live)</a:t>
            </a:r>
          </a:p>
          <a:p>
            <a:pPr indent="0">
              <a:spcBef>
                <a:spcPts val="0"/>
              </a:spcBef>
              <a:buClr>
                <a:srgbClr val="5F5F5F"/>
              </a:buClr>
              <a:buSzPct val="100000"/>
              <a:buNone/>
            </a:pPr>
            <a:endParaRPr lang="en-US" sz="1800" dirty="0">
              <a:solidFill>
                <a:srgbClr val="5F5F5F"/>
              </a:solidFill>
              <a:latin typeface="Arial"/>
              <a:cs typeface="Arial"/>
              <a:sym typeface="Calibri"/>
            </a:endParaRPr>
          </a:p>
          <a:p>
            <a:pPr indent="0">
              <a:spcBef>
                <a:spcPts val="0"/>
              </a:spcBef>
              <a:buClr>
                <a:srgbClr val="5F5F5F"/>
              </a:buClr>
              <a:buSzPct val="100000"/>
              <a:buNone/>
            </a:pPr>
            <a:r>
              <a:rPr lang="en-US" sz="1800" dirty="0">
                <a:solidFill>
                  <a:srgbClr val="5F5F5F"/>
                </a:solidFill>
                <a:latin typeface="Arial"/>
                <a:cs typeface="Arial"/>
                <a:sym typeface="Calibri"/>
                <a:hlinkClick r:id="rId3"/>
              </a:rPr>
              <a:t>https://docs.oracle.com/en/cloud/paas/content-cloud/headless-cms/quick-start.html#GUID-29A60CB7-FF5B-422F-9E46-B629F9A7C18E</a:t>
            </a:r>
            <a:endParaRPr lang="en-US" sz="1800" dirty="0">
              <a:solidFill>
                <a:srgbClr val="5F5F5F"/>
              </a:solidFill>
              <a:latin typeface="Arial"/>
              <a:cs typeface="Arial"/>
              <a:sym typeface="Calibri"/>
            </a:endParaRPr>
          </a:p>
          <a:p>
            <a:pPr indent="0">
              <a:spcBef>
                <a:spcPts val="0"/>
              </a:spcBef>
              <a:buClr>
                <a:srgbClr val="5F5F5F"/>
              </a:buClr>
              <a:buSzPct val="100000"/>
              <a:buNone/>
            </a:pPr>
            <a:endParaRPr lang="en-US" sz="1800" dirty="0">
              <a:solidFill>
                <a:srgbClr val="5F5F5F"/>
              </a:solidFill>
              <a:latin typeface="Arial"/>
              <a:cs typeface="Arial"/>
              <a:sym typeface="Calibri"/>
            </a:endParaRPr>
          </a:p>
        </p:txBody>
      </p:sp>
    </p:spTree>
    <p:extLst>
      <p:ext uri="{BB962C8B-B14F-4D97-AF65-F5344CB8AC3E}">
        <p14:creationId xmlns:p14="http://schemas.microsoft.com/office/powerpoint/2010/main" val="8093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15</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APIs REST</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14350" indent="-28575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Documentation</a:t>
            </a:r>
          </a:p>
          <a:p>
            <a:pPr indent="0">
              <a:spcBef>
                <a:spcPts val="0"/>
              </a:spcBef>
              <a:buClr>
                <a:srgbClr val="5F5F5F"/>
              </a:buClr>
              <a:buSzPct val="100000"/>
              <a:buNone/>
            </a:pPr>
            <a:r>
              <a:rPr lang="en-US" sz="1800" dirty="0">
                <a:solidFill>
                  <a:srgbClr val="5F5F5F"/>
                </a:solidFill>
                <a:latin typeface="Arial"/>
                <a:cs typeface="Arial"/>
                <a:sym typeface="Calibri"/>
                <a:hlinkClick r:id="rId2"/>
              </a:rPr>
              <a:t>https://docs.oracle.com/en/cloud/paas/content-cloud/index.html</a:t>
            </a:r>
            <a:endParaRPr lang="en-US" sz="1800" dirty="0">
              <a:solidFill>
                <a:srgbClr val="5F5F5F"/>
              </a:solidFill>
              <a:latin typeface="Arial"/>
              <a:cs typeface="Arial"/>
              <a:sym typeface="Calibri"/>
            </a:endParaRPr>
          </a:p>
          <a:p>
            <a:pPr marL="514350" indent="-285750">
              <a:spcBef>
                <a:spcPts val="0"/>
              </a:spcBef>
              <a:buClr>
                <a:srgbClr val="5F5F5F"/>
              </a:buClr>
              <a:buSzPct val="100000"/>
              <a:buFont typeface="Wingdings" pitchFamily="2" charset="2"/>
              <a:buChar char="Ø"/>
            </a:pPr>
            <a:endParaRPr lang="en-US" sz="1800" dirty="0">
              <a:solidFill>
                <a:srgbClr val="5F5F5F"/>
              </a:solidFill>
              <a:latin typeface="Arial"/>
              <a:cs typeface="Arial"/>
              <a:sym typeface="Calibri"/>
            </a:endParaRPr>
          </a:p>
          <a:p>
            <a:pPr marL="514350" indent="-28575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Documents</a:t>
            </a:r>
          </a:p>
          <a:p>
            <a:pPr indent="0">
              <a:spcBef>
                <a:spcPts val="0"/>
              </a:spcBef>
              <a:buClr>
                <a:srgbClr val="5F5F5F"/>
              </a:buClr>
              <a:buSzPct val="100000"/>
              <a:buNone/>
            </a:pPr>
            <a:r>
              <a:rPr lang="en-US" sz="1800" dirty="0">
                <a:solidFill>
                  <a:srgbClr val="5F5F5F"/>
                </a:solidFill>
                <a:latin typeface="Arial"/>
                <a:cs typeface="Arial"/>
                <a:sym typeface="Calibri"/>
                <a:hlinkClick r:id="rId3"/>
              </a:rPr>
              <a:t>https://docs.oracle.com/en/cloud/paas/content-cloud/rest-api-documents/index.html</a:t>
            </a:r>
            <a:endParaRPr lang="en-US" sz="1800" dirty="0">
              <a:solidFill>
                <a:srgbClr val="5F5F5F"/>
              </a:solidFill>
              <a:latin typeface="Arial"/>
              <a:cs typeface="Arial"/>
              <a:sym typeface="Calibri"/>
            </a:endParaRPr>
          </a:p>
          <a:p>
            <a:pPr marL="514350" indent="-285750">
              <a:spcBef>
                <a:spcPts val="0"/>
              </a:spcBef>
              <a:buClr>
                <a:srgbClr val="5F5F5F"/>
              </a:buClr>
              <a:buSzPct val="100000"/>
              <a:buFont typeface="Wingdings" pitchFamily="2" charset="2"/>
              <a:buChar char="Ø"/>
            </a:pPr>
            <a:endParaRPr lang="en-US" sz="1800" dirty="0">
              <a:solidFill>
                <a:srgbClr val="5F5F5F"/>
              </a:solidFill>
              <a:latin typeface="Arial"/>
              <a:cs typeface="Arial"/>
              <a:sym typeface="Calibri"/>
            </a:endParaRPr>
          </a:p>
          <a:p>
            <a:pPr marL="514350" indent="-285750">
              <a:spcBef>
                <a:spcPts val="0"/>
              </a:spcBef>
              <a:buClr>
                <a:srgbClr val="5F5F5F"/>
              </a:buClr>
              <a:buSzPct val="100000"/>
              <a:buFont typeface="Wingdings" pitchFamily="2" charset="2"/>
              <a:buChar char="Ø"/>
            </a:pPr>
            <a:r>
              <a:rPr lang="en-US" sz="1800" dirty="0">
                <a:solidFill>
                  <a:srgbClr val="5F5F5F"/>
                </a:solidFill>
                <a:latin typeface="Arial"/>
                <a:cs typeface="Arial"/>
                <a:sym typeface="Calibri"/>
              </a:rPr>
              <a:t>Content Management (Assets, Content-Items, </a:t>
            </a:r>
            <a:r>
              <a:rPr lang="en-US" sz="1800" dirty="0" err="1">
                <a:solidFill>
                  <a:srgbClr val="5F5F5F"/>
                </a:solidFill>
                <a:latin typeface="Arial"/>
                <a:cs typeface="Arial"/>
                <a:sym typeface="Calibri"/>
              </a:rPr>
              <a:t>etc</a:t>
            </a:r>
            <a:r>
              <a:rPr lang="en-US" sz="1800" dirty="0">
                <a:solidFill>
                  <a:srgbClr val="5F5F5F"/>
                </a:solidFill>
                <a:latin typeface="Arial"/>
                <a:cs typeface="Arial"/>
                <a:sym typeface="Calibri"/>
              </a:rPr>
              <a:t>)</a:t>
            </a:r>
          </a:p>
          <a:p>
            <a:pPr indent="0">
              <a:spcBef>
                <a:spcPts val="0"/>
              </a:spcBef>
              <a:buClr>
                <a:srgbClr val="5F5F5F"/>
              </a:buClr>
              <a:buSzPct val="100000"/>
              <a:buNone/>
            </a:pPr>
            <a:r>
              <a:rPr lang="en-US" sz="1800" dirty="0">
                <a:solidFill>
                  <a:srgbClr val="5F5F5F"/>
                </a:solidFill>
                <a:latin typeface="Arial"/>
                <a:cs typeface="Arial"/>
                <a:sym typeface="Calibri"/>
                <a:hlinkClick r:id="rId4"/>
              </a:rPr>
              <a:t>https://docs.oracle.com/en/cloud/paas/content-cloud/rest-api-manage-content/QuickStart.html</a:t>
            </a:r>
            <a:endParaRPr lang="en-US" sz="1800" dirty="0">
              <a:solidFill>
                <a:srgbClr val="5F5F5F"/>
              </a:solidFill>
              <a:latin typeface="Arial"/>
              <a:cs typeface="Arial"/>
              <a:sym typeface="Calibri"/>
            </a:endParaRPr>
          </a:p>
          <a:p>
            <a:pPr indent="0">
              <a:spcBef>
                <a:spcPts val="0"/>
              </a:spcBef>
              <a:buClr>
                <a:srgbClr val="5F5F5F"/>
              </a:buClr>
              <a:buSzPct val="100000"/>
              <a:buNone/>
            </a:pPr>
            <a:endParaRPr lang="en-US" sz="1800" dirty="0">
              <a:solidFill>
                <a:srgbClr val="5F5F5F"/>
              </a:solidFill>
              <a:latin typeface="Arial"/>
              <a:cs typeface="Arial"/>
              <a:sym typeface="Calibri"/>
            </a:endParaRPr>
          </a:p>
        </p:txBody>
      </p:sp>
      <p:pic>
        <p:nvPicPr>
          <p:cNvPr id="6" name="Picture 5">
            <a:extLst>
              <a:ext uri="{FF2B5EF4-FFF2-40B4-BE49-F238E27FC236}">
                <a16:creationId xmlns:a16="http://schemas.microsoft.com/office/drawing/2014/main" id="{529278F9-1DD8-5A4E-95C4-47D1CDBD79BB}"/>
              </a:ext>
            </a:extLst>
          </p:cNvPr>
          <p:cNvPicPr>
            <a:picLocks noChangeAspect="1"/>
          </p:cNvPicPr>
          <p:nvPr/>
        </p:nvPicPr>
        <p:blipFill>
          <a:blip r:embed="rId5"/>
          <a:stretch>
            <a:fillRect/>
          </a:stretch>
        </p:blipFill>
        <p:spPr>
          <a:xfrm>
            <a:off x="757515" y="3486155"/>
            <a:ext cx="6291618" cy="2528407"/>
          </a:xfrm>
          <a:prstGeom prst="rect">
            <a:avLst/>
          </a:prstGeom>
        </p:spPr>
      </p:pic>
    </p:spTree>
    <p:extLst>
      <p:ext uri="{BB962C8B-B14F-4D97-AF65-F5344CB8AC3E}">
        <p14:creationId xmlns:p14="http://schemas.microsoft.com/office/powerpoint/2010/main" val="297168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a:t>Confidential – Oracle Internal</a:t>
            </a:r>
            <a:endParaRPr lang="en-US" dirty="0"/>
          </a:p>
        </p:txBody>
      </p:sp>
    </p:spTree>
    <p:extLst>
      <p:ext uri="{BB962C8B-B14F-4D97-AF65-F5344CB8AC3E}">
        <p14:creationId xmlns:p14="http://schemas.microsoft.com/office/powerpoint/2010/main" val="380286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BAADD1-89EB-6B44-A313-ED6192C5C5D7}"/>
              </a:ext>
            </a:extLst>
          </p:cNvPr>
          <p:cNvSpPr>
            <a:spLocks noGrp="1"/>
          </p:cNvSpPr>
          <p:nvPr>
            <p:ph type="ftr" sz="quarter" idx="21"/>
          </p:nvPr>
        </p:nvSpPr>
        <p:spPr/>
        <p:txBody>
          <a:bodyPr/>
          <a:lstStyle/>
          <a:p>
            <a:r>
              <a:rPr lang="en-US" sz="800"/>
              <a:t>Copyright © 2019 Oracle and/or its affiliates.</a:t>
            </a:r>
          </a:p>
        </p:txBody>
      </p:sp>
    </p:spTree>
    <p:extLst>
      <p:ext uri="{BB962C8B-B14F-4D97-AF65-F5344CB8AC3E}">
        <p14:creationId xmlns:p14="http://schemas.microsoft.com/office/powerpoint/2010/main" val="30289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3</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A </a:t>
            </a:r>
            <a:r>
              <a:rPr lang="en-US" sz="1800" dirty="0" err="1">
                <a:solidFill>
                  <a:srgbClr val="5F5F5F"/>
                </a:solidFill>
                <a:latin typeface="Arial"/>
                <a:cs typeface="Arial"/>
                <a:sym typeface="Calibri"/>
              </a:rPr>
              <a:t>estrutura</a:t>
            </a:r>
            <a:r>
              <a:rPr lang="en-US" sz="1800" dirty="0">
                <a:solidFill>
                  <a:srgbClr val="5F5F5F"/>
                </a:solidFill>
                <a:latin typeface="Arial"/>
                <a:cs typeface="Arial"/>
                <a:sym typeface="Calibri"/>
              </a:rPr>
              <a:t> de documents </a:t>
            </a:r>
            <a:r>
              <a:rPr lang="en-US" sz="1800" dirty="0" err="1">
                <a:solidFill>
                  <a:srgbClr val="5F5F5F"/>
                </a:solidFill>
                <a:latin typeface="Arial"/>
                <a:cs typeface="Arial"/>
                <a:sym typeface="Calibri"/>
              </a:rPr>
              <a:t>permite</a:t>
            </a:r>
            <a:r>
              <a:rPr lang="en-US" sz="1800" dirty="0">
                <a:solidFill>
                  <a:srgbClr val="5F5F5F"/>
                </a:solidFill>
                <a:latin typeface="Arial"/>
                <a:cs typeface="Arial"/>
                <a:sym typeface="Calibri"/>
              </a:rPr>
              <a:t>:</a:t>
            </a:r>
          </a:p>
          <a:p>
            <a:pPr indent="0">
              <a:spcBef>
                <a:spcPts val="0"/>
              </a:spcBef>
              <a:buClr>
                <a:srgbClr val="5F5F5F"/>
              </a:buClr>
              <a:buSzPct val="100000"/>
              <a:buNone/>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Pode</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compartilhar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e pastas </a:t>
            </a:r>
            <a:r>
              <a:rPr lang="en-US" sz="1400" dirty="0" err="1">
                <a:solidFill>
                  <a:srgbClr val="5F5F5F"/>
                </a:solidFill>
                <a:latin typeface="Arial"/>
                <a:cs typeface="Arial"/>
                <a:sym typeface="Calibri"/>
              </a:rPr>
              <a:t>através</a:t>
            </a:r>
            <a:r>
              <a:rPr lang="en-US" sz="1400" dirty="0">
                <a:solidFill>
                  <a:srgbClr val="5F5F5F"/>
                </a:solidFill>
                <a:latin typeface="Arial"/>
                <a:cs typeface="Arial"/>
                <a:sym typeface="Calibri"/>
              </a:rPr>
              <a:t> de um link (</a:t>
            </a:r>
            <a:r>
              <a:rPr lang="en-US" sz="1400" dirty="0" err="1">
                <a:solidFill>
                  <a:srgbClr val="5F5F5F"/>
                </a:solidFill>
                <a:latin typeface="Arial"/>
                <a:cs typeface="Arial"/>
                <a:sym typeface="Calibri"/>
              </a:rPr>
              <a:t>aplinks</a:t>
            </a:r>
            <a:r>
              <a:rPr lang="en-US" sz="1400" dirty="0">
                <a:solidFill>
                  <a:srgbClr val="5F5F5F"/>
                </a:solidFill>
                <a:latin typeface="Arial"/>
                <a:cs typeface="Arial"/>
                <a:sym typeface="Calibri"/>
              </a:rPr>
              <a:t>)</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integração</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estação</a:t>
            </a:r>
            <a:r>
              <a:rPr lang="en-US" sz="1400" dirty="0">
                <a:solidFill>
                  <a:srgbClr val="5F5F5F"/>
                </a:solidFill>
                <a:latin typeface="Arial"/>
                <a:cs typeface="Arial"/>
                <a:sym typeface="Calibri"/>
              </a:rPr>
              <a:t> local, </a:t>
            </a:r>
            <a:r>
              <a:rPr lang="en-US" sz="1400" dirty="0" err="1">
                <a:solidFill>
                  <a:srgbClr val="5F5F5F"/>
                </a:solidFill>
                <a:latin typeface="Arial"/>
                <a:cs typeface="Arial"/>
                <a:sym typeface="Calibri"/>
              </a:rPr>
              <a:t>criando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mecanismo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sincronização</a:t>
            </a:r>
            <a:r>
              <a:rPr lang="en-US" sz="1400" dirty="0">
                <a:solidFill>
                  <a:srgbClr val="5F5F5F"/>
                </a:solidFill>
                <a:latin typeface="Arial"/>
                <a:cs typeface="Arial"/>
                <a:sym typeface="Calibri"/>
              </a:rPr>
              <a:t> das </a:t>
            </a:r>
            <a:r>
              <a:rPr lang="en-US" sz="1400" dirty="0" err="1">
                <a:solidFill>
                  <a:srgbClr val="5F5F5F"/>
                </a:solidFill>
                <a:latin typeface="Arial"/>
                <a:cs typeface="Arial"/>
                <a:sym typeface="Calibri"/>
              </a:rPr>
              <a:t>versões</a:t>
            </a:r>
            <a:r>
              <a:rPr lang="en-US" sz="1400" dirty="0">
                <a:solidFill>
                  <a:srgbClr val="5F5F5F"/>
                </a:solidFill>
                <a:latin typeface="Arial"/>
                <a:cs typeface="Arial"/>
                <a:sym typeface="Calibri"/>
              </a:rPr>
              <a:t> dos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salvos </a:t>
            </a:r>
            <a:r>
              <a:rPr lang="en-US" sz="1400" dirty="0" err="1">
                <a:solidFill>
                  <a:srgbClr val="5F5F5F"/>
                </a:solidFill>
                <a:latin typeface="Arial"/>
                <a:cs typeface="Arial"/>
                <a:sym typeface="Calibri"/>
              </a:rPr>
              <a:t>na</a:t>
            </a:r>
            <a:r>
              <a:rPr lang="en-US" sz="1400" dirty="0">
                <a:solidFill>
                  <a:srgbClr val="5F5F5F"/>
                </a:solidFill>
                <a:latin typeface="Arial"/>
                <a:cs typeface="Arial"/>
                <a:sym typeface="Calibri"/>
              </a:rPr>
              <a:t> pasta local e </a:t>
            </a:r>
            <a:r>
              <a:rPr lang="en-US" sz="1400" dirty="0" err="1">
                <a:solidFill>
                  <a:srgbClr val="5F5F5F"/>
                </a:solidFill>
                <a:latin typeface="Arial"/>
                <a:cs typeface="Arial"/>
                <a:sym typeface="Calibri"/>
              </a:rPr>
              <a:t>remota</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Possui</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aplicação</a:t>
            </a:r>
            <a:r>
              <a:rPr lang="en-US" sz="1400" dirty="0">
                <a:solidFill>
                  <a:srgbClr val="5F5F5F"/>
                </a:solidFill>
                <a:latin typeface="Arial"/>
                <a:cs typeface="Arial"/>
                <a:sym typeface="Calibri"/>
              </a:rPr>
              <a:t> mobile para </a:t>
            </a:r>
            <a:r>
              <a:rPr lang="en-US" sz="1400" dirty="0" err="1">
                <a:solidFill>
                  <a:srgbClr val="5F5F5F"/>
                </a:solidFill>
                <a:latin typeface="Arial"/>
                <a:cs typeface="Arial"/>
                <a:sym typeface="Calibri"/>
              </a:rPr>
              <a:t>manejar</a:t>
            </a:r>
            <a:r>
              <a:rPr lang="en-US" sz="1400" dirty="0">
                <a:solidFill>
                  <a:srgbClr val="5F5F5F"/>
                </a:solidFill>
                <a:latin typeface="Arial"/>
                <a:cs typeface="Arial"/>
                <a:sym typeface="Calibri"/>
              </a:rPr>
              <a:t> as pastas e </a:t>
            </a:r>
            <a:r>
              <a:rPr lang="en-US" sz="1400" dirty="0" err="1">
                <a:solidFill>
                  <a:srgbClr val="5F5F5F"/>
                </a:solidFill>
                <a:latin typeface="Arial"/>
                <a:cs typeface="Arial"/>
                <a:sym typeface="Calibri"/>
              </a:rPr>
              <a:t>arquivos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coleções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metadados</a:t>
            </a:r>
            <a:r>
              <a:rPr lang="en-US" sz="1400" dirty="0">
                <a:solidFill>
                  <a:srgbClr val="5F5F5F"/>
                </a:solidFill>
                <a:latin typeface="Arial"/>
                <a:cs typeface="Arial"/>
                <a:sym typeface="Calibri"/>
              </a:rPr>
              <a:t> dentro de </a:t>
            </a:r>
            <a:r>
              <a:rPr lang="en-US" sz="1400" dirty="0" err="1">
                <a:solidFill>
                  <a:srgbClr val="5F5F5F"/>
                </a:solidFill>
                <a:latin typeface="Arial"/>
                <a:cs typeface="Arial"/>
                <a:sym typeface="Calibri"/>
              </a:rPr>
              <a:t>coleções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tags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reserva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documento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avisando</a:t>
            </a:r>
            <a:r>
              <a:rPr lang="en-US" sz="1400" dirty="0">
                <a:solidFill>
                  <a:srgbClr val="5F5F5F"/>
                </a:solidFill>
                <a:latin typeface="Arial"/>
                <a:cs typeface="Arial"/>
                <a:sym typeface="Calibri"/>
              </a:rPr>
              <a:t> outros que o </a:t>
            </a:r>
            <a:r>
              <a:rPr lang="en-US" sz="1400" dirty="0" err="1">
                <a:solidFill>
                  <a:srgbClr val="5F5F5F"/>
                </a:solidFill>
                <a:latin typeface="Arial"/>
                <a:cs typeface="Arial"/>
                <a:sym typeface="Calibri"/>
              </a:rPr>
              <a:t>arquivo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está</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controle</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acesso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e pastas</a:t>
            </a: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integração</a:t>
            </a:r>
            <a:r>
              <a:rPr lang="en-US" sz="1400" dirty="0">
                <a:solidFill>
                  <a:srgbClr val="5F5F5F"/>
                </a:solidFill>
                <a:latin typeface="Arial"/>
                <a:cs typeface="Arial"/>
                <a:sym typeface="Calibri"/>
              </a:rPr>
              <a:t> com OIC (Process) para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fluxos</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tarefas</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documentos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sistema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notificação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caso</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documento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seja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atualizado</a:t>
            </a:r>
            <a:r>
              <a:rPr lang="en-US" sz="1400" dirty="0">
                <a:solidFill>
                  <a:srgbClr val="5F5F5F"/>
                </a:solidFill>
                <a:latin typeface="Arial"/>
                <a:cs typeface="Arial"/>
                <a:sym typeface="Calibri"/>
              </a:rPr>
              <a:t> </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Integração</a:t>
            </a:r>
            <a:r>
              <a:rPr lang="en-US" sz="1400" dirty="0">
                <a:solidFill>
                  <a:srgbClr val="5F5F5F"/>
                </a:solidFill>
                <a:latin typeface="Arial"/>
                <a:cs typeface="Arial"/>
                <a:sym typeface="Calibri"/>
              </a:rPr>
              <a:t> com o Microsoft Office</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edição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muitas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extensões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própria</a:t>
            </a:r>
            <a:r>
              <a:rPr lang="en-US" sz="1400" dirty="0">
                <a:solidFill>
                  <a:srgbClr val="5F5F5F"/>
                </a:solidFill>
                <a:latin typeface="Arial"/>
                <a:cs typeface="Arial"/>
                <a:sym typeface="Calibri"/>
              </a:rPr>
              <a:t> interface do OCE, </a:t>
            </a:r>
            <a:r>
              <a:rPr lang="en-US" sz="1400" dirty="0" err="1">
                <a:solidFill>
                  <a:srgbClr val="5F5F5F"/>
                </a:solidFill>
                <a:latin typeface="Arial"/>
                <a:cs typeface="Arial"/>
                <a:sym typeface="Calibri"/>
              </a:rPr>
              <a:t>facilitando</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fluxo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trabalho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busca</a:t>
            </a:r>
            <a:r>
              <a:rPr lang="en-US" sz="1400" dirty="0">
                <a:solidFill>
                  <a:srgbClr val="5F5F5F"/>
                </a:solidFill>
                <a:latin typeface="Arial"/>
                <a:cs typeface="Arial"/>
                <a:sym typeface="Calibri"/>
              </a:rPr>
              <a:t> por hashtags </a:t>
            </a:r>
            <a:r>
              <a:rPr lang="en-US" sz="1400" dirty="0" err="1">
                <a:solidFill>
                  <a:srgbClr val="5F5F5F"/>
                </a:solidFill>
                <a:latin typeface="Arial"/>
                <a:cs typeface="Arial"/>
                <a:sym typeface="Calibri"/>
              </a:rPr>
              <a:t>nas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conversações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comparado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custo</a:t>
            </a:r>
            <a:r>
              <a:rPr lang="en-US" sz="1400" dirty="0">
                <a:solidFill>
                  <a:srgbClr val="5F5F5F"/>
                </a:solidFill>
                <a:latin typeface="Arial"/>
                <a:cs typeface="Arial"/>
                <a:sym typeface="Calibri"/>
              </a:rPr>
              <a:t> de assets, documents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cerca</a:t>
            </a:r>
            <a:r>
              <a:rPr lang="en-US" sz="1400" dirty="0">
                <a:solidFill>
                  <a:srgbClr val="5F5F5F"/>
                </a:solidFill>
                <a:latin typeface="Arial"/>
                <a:cs typeface="Arial"/>
                <a:sym typeface="Calibri"/>
              </a:rPr>
              <a:t> de 20 </a:t>
            </a:r>
            <a:r>
              <a:rPr lang="en-US" sz="1400" dirty="0" err="1">
                <a:solidFill>
                  <a:srgbClr val="5F5F5F"/>
                </a:solidFill>
                <a:latin typeface="Arial"/>
                <a:cs typeface="Arial"/>
                <a:sym typeface="Calibri"/>
              </a:rPr>
              <a:t>vezes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mais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barato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Acelera</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aplicações</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usado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conjunto com OIC (Visual Builder e Process Builder)</a:t>
            </a:r>
          </a:p>
        </p:txBody>
      </p:sp>
    </p:spTree>
    <p:extLst>
      <p:ext uri="{BB962C8B-B14F-4D97-AF65-F5344CB8AC3E}">
        <p14:creationId xmlns:p14="http://schemas.microsoft.com/office/powerpoint/2010/main" val="399855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4</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Algumas</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desvantagens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Apesar</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possuir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sistema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busca</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mecanismo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limitado</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comparado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a:t>
            </a:r>
            <a:r>
              <a:rPr lang="en-US" sz="1400" dirty="0">
                <a:solidFill>
                  <a:srgbClr val="5F5F5F"/>
                </a:solidFill>
                <a:latin typeface="Arial"/>
                <a:cs typeface="Arial"/>
                <a:sym typeface="Calibri"/>
              </a:rPr>
              <a:t> de assets.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buscas</a:t>
            </a:r>
            <a:r>
              <a:rPr lang="en-US" sz="1400" dirty="0">
                <a:solidFill>
                  <a:srgbClr val="5F5F5F"/>
                </a:solidFill>
                <a:latin typeface="Arial"/>
                <a:cs typeface="Arial"/>
                <a:sym typeface="Calibri"/>
              </a:rPr>
              <a:t> por </a:t>
            </a:r>
            <a:r>
              <a:rPr lang="en-US" sz="1400" dirty="0" err="1">
                <a:solidFill>
                  <a:srgbClr val="5F5F5F"/>
                </a:solidFill>
                <a:latin typeface="Arial"/>
                <a:cs typeface="Arial"/>
                <a:sym typeface="Calibri"/>
              </a:rPr>
              <a:t>nomes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pastas; por </a:t>
            </a:r>
            <a:r>
              <a:rPr lang="en-US" sz="1400" dirty="0" err="1">
                <a:solidFill>
                  <a:srgbClr val="5F5F5F"/>
                </a:solidFill>
                <a:latin typeface="Arial"/>
                <a:cs typeface="Arial"/>
                <a:sym typeface="Calibri"/>
              </a:rPr>
              <a:t>texto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mensagens</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conversações</a:t>
            </a:r>
            <a:r>
              <a:rPr lang="en-US" sz="1400" dirty="0">
                <a:solidFill>
                  <a:srgbClr val="5F5F5F"/>
                </a:solidFill>
                <a:latin typeface="Arial"/>
                <a:cs typeface="Arial"/>
                <a:sym typeface="Calibri"/>
              </a:rPr>
              <a:t>.</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Alguns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tipos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até</a:t>
            </a:r>
            <a:r>
              <a:rPr lang="en-US" sz="1400" dirty="0">
                <a:solidFill>
                  <a:srgbClr val="5F5F5F"/>
                </a:solidFill>
                <a:latin typeface="Arial"/>
                <a:cs typeface="Arial"/>
                <a:sym typeface="Calibri"/>
              </a:rPr>
              <a:t> 10Mb </a:t>
            </a:r>
            <a:r>
              <a:rPr lang="en-US" sz="1400" dirty="0" err="1">
                <a:solidFill>
                  <a:srgbClr val="5F5F5F"/>
                </a:solidFill>
                <a:latin typeface="Arial"/>
                <a:cs typeface="Arial"/>
                <a:sym typeface="Calibri"/>
              </a:rPr>
              <a:t>possuem</a:t>
            </a:r>
            <a:r>
              <a:rPr lang="en-US" sz="1400" dirty="0">
                <a:solidFill>
                  <a:srgbClr val="5F5F5F"/>
                </a:solidFill>
                <a:latin typeface="Arial"/>
                <a:cs typeface="Arial"/>
                <a:sym typeface="Calibri"/>
              </a:rPr>
              <a:t> full-text-search</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necessário</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adicional</a:t>
            </a:r>
            <a:r>
              <a:rPr lang="en-US" sz="1400" dirty="0">
                <a:solidFill>
                  <a:srgbClr val="5F5F5F"/>
                </a:solidFill>
                <a:latin typeface="Arial"/>
                <a:cs typeface="Arial"/>
                <a:sym typeface="Calibri"/>
              </a:rPr>
              <a:t> para </a:t>
            </a:r>
            <a:r>
              <a:rPr lang="en-US" sz="1400" dirty="0" err="1">
                <a:solidFill>
                  <a:srgbClr val="5F5F5F"/>
                </a:solidFill>
                <a:latin typeface="Arial"/>
                <a:cs typeface="Arial"/>
                <a:sym typeface="Calibri"/>
              </a:rPr>
              <a:t>organizar</a:t>
            </a:r>
            <a:r>
              <a:rPr lang="en-US" sz="1400" dirty="0">
                <a:solidFill>
                  <a:srgbClr val="5F5F5F"/>
                </a:solidFill>
                <a:latin typeface="Arial"/>
                <a:cs typeface="Arial"/>
                <a:sym typeface="Calibri"/>
              </a:rPr>
              <a:t> as pastas e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principalmente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quando</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precisa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relacionar</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documento</a:t>
            </a:r>
            <a:r>
              <a:rPr lang="en-US" sz="1400" dirty="0">
                <a:solidFill>
                  <a:srgbClr val="5F5F5F"/>
                </a:solidFill>
                <a:latin typeface="Arial"/>
                <a:cs typeface="Arial"/>
                <a:sym typeface="Calibri"/>
              </a:rPr>
              <a:t> a um </a:t>
            </a:r>
            <a:r>
              <a:rPr lang="en-US" sz="1400" dirty="0" err="1">
                <a:solidFill>
                  <a:srgbClr val="5F5F5F"/>
                </a:solidFill>
                <a:latin typeface="Arial"/>
                <a:cs typeface="Arial"/>
                <a:sym typeface="Calibri"/>
              </a:rPr>
              <a:t>registro</a:t>
            </a:r>
            <a:r>
              <a:rPr lang="en-US" sz="1400" dirty="0">
                <a:solidFill>
                  <a:srgbClr val="5F5F5F"/>
                </a:solidFill>
                <a:latin typeface="Arial"/>
                <a:cs typeface="Arial"/>
                <a:sym typeface="Calibri"/>
              </a:rPr>
              <a:t> de dados (dentro do OCE, OIC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banco de dados </a:t>
            </a:r>
            <a:r>
              <a:rPr lang="en-US" sz="1400" dirty="0" err="1">
                <a:solidFill>
                  <a:srgbClr val="5F5F5F"/>
                </a:solidFill>
                <a:latin typeface="Arial"/>
                <a:cs typeface="Arial"/>
                <a:sym typeface="Calibri"/>
              </a:rPr>
              <a:t>externo</a:t>
            </a:r>
            <a:r>
              <a:rPr lang="en-US" sz="1400" dirty="0">
                <a:solidFill>
                  <a:srgbClr val="5F5F5F"/>
                </a:solidFill>
                <a:latin typeface="Arial"/>
                <a:cs typeface="Arial"/>
                <a:sym typeface="Calibri"/>
              </a:rPr>
              <a:t>)</a:t>
            </a:r>
          </a:p>
        </p:txBody>
      </p:sp>
    </p:spTree>
    <p:extLst>
      <p:ext uri="{BB962C8B-B14F-4D97-AF65-F5344CB8AC3E}">
        <p14:creationId xmlns:p14="http://schemas.microsoft.com/office/powerpoint/2010/main" val="47167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7654AD-0005-8D46-935D-1192785CF397}"/>
              </a:ext>
            </a:extLst>
          </p:cNvPr>
          <p:cNvSpPr/>
          <p:nvPr/>
        </p:nvSpPr>
        <p:spPr>
          <a:xfrm>
            <a:off x="600501" y="1690688"/>
            <a:ext cx="8175009" cy="387759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5</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a:solidFill>
                  <a:srgbClr val="5F5F5F"/>
                </a:solidFill>
                <a:ea typeface="Calibri"/>
                <a:cs typeface="Calibri"/>
                <a:sym typeface="Calibri"/>
              </a:rPr>
              <a:t>Documents</a:t>
            </a:r>
            <a:endParaRPr lang="en-US" dirty="0"/>
          </a:p>
        </p:txBody>
      </p:sp>
      <p:sp>
        <p:nvSpPr>
          <p:cNvPr id="8" name="Rectangle 7">
            <a:extLst>
              <a:ext uri="{FF2B5EF4-FFF2-40B4-BE49-F238E27FC236}">
                <a16:creationId xmlns:a16="http://schemas.microsoft.com/office/drawing/2014/main" id="{7E983F3E-BF18-F349-AD28-59680A6B4330}"/>
              </a:ext>
            </a:extLst>
          </p:cNvPr>
          <p:cNvSpPr/>
          <p:nvPr/>
        </p:nvSpPr>
        <p:spPr>
          <a:xfrm>
            <a:off x="838200" y="1910687"/>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Metadata</a:t>
            </a:r>
          </a:p>
        </p:txBody>
      </p:sp>
      <p:sp>
        <p:nvSpPr>
          <p:cNvPr id="9" name="Rectangle 8">
            <a:extLst>
              <a:ext uri="{FF2B5EF4-FFF2-40B4-BE49-F238E27FC236}">
                <a16:creationId xmlns:a16="http://schemas.microsoft.com/office/drawing/2014/main" id="{2F674B89-07A4-474B-B85F-086D122AF6CF}"/>
              </a:ext>
            </a:extLst>
          </p:cNvPr>
          <p:cNvSpPr/>
          <p:nvPr/>
        </p:nvSpPr>
        <p:spPr>
          <a:xfrm>
            <a:off x="3542731" y="1910687"/>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Collection</a:t>
            </a:r>
          </a:p>
        </p:txBody>
      </p:sp>
      <p:cxnSp>
        <p:nvCxnSpPr>
          <p:cNvPr id="11" name="Straight Arrow Connector 10">
            <a:extLst>
              <a:ext uri="{FF2B5EF4-FFF2-40B4-BE49-F238E27FC236}">
                <a16:creationId xmlns:a16="http://schemas.microsoft.com/office/drawing/2014/main" id="{328242E1-2BEE-9C46-8E5A-F90F48857231}"/>
              </a:ext>
            </a:extLst>
          </p:cNvPr>
          <p:cNvCxnSpPr>
            <a:stCxn id="8" idx="3"/>
            <a:endCxn id="9" idx="1"/>
          </p:cNvCxnSpPr>
          <p:nvPr/>
        </p:nvCxnSpPr>
        <p:spPr>
          <a:xfrm>
            <a:off x="3070746" y="2258705"/>
            <a:ext cx="471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F6626C0-E5D9-4049-94FD-133BF69FB07C}"/>
              </a:ext>
            </a:extLst>
          </p:cNvPr>
          <p:cNvSpPr/>
          <p:nvPr/>
        </p:nvSpPr>
        <p:spPr>
          <a:xfrm>
            <a:off x="3542731" y="3080982"/>
            <a:ext cx="2232546" cy="6960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Document</a:t>
            </a:r>
          </a:p>
        </p:txBody>
      </p:sp>
      <p:sp>
        <p:nvSpPr>
          <p:cNvPr id="13" name="Rectangle 12">
            <a:extLst>
              <a:ext uri="{FF2B5EF4-FFF2-40B4-BE49-F238E27FC236}">
                <a16:creationId xmlns:a16="http://schemas.microsoft.com/office/drawing/2014/main" id="{D7CFF59A-75A9-6C43-80E6-24C1A32C47E1}"/>
              </a:ext>
            </a:extLst>
          </p:cNvPr>
          <p:cNvSpPr/>
          <p:nvPr/>
        </p:nvSpPr>
        <p:spPr>
          <a:xfrm>
            <a:off x="3542731" y="4304738"/>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Conversation</a:t>
            </a:r>
          </a:p>
        </p:txBody>
      </p:sp>
      <p:sp>
        <p:nvSpPr>
          <p:cNvPr id="14" name="Rectangle 13">
            <a:extLst>
              <a:ext uri="{FF2B5EF4-FFF2-40B4-BE49-F238E27FC236}">
                <a16:creationId xmlns:a16="http://schemas.microsoft.com/office/drawing/2014/main" id="{1C04F4FF-1BF5-0346-9822-E8DCB56FFE7B}"/>
              </a:ext>
            </a:extLst>
          </p:cNvPr>
          <p:cNvSpPr/>
          <p:nvPr/>
        </p:nvSpPr>
        <p:spPr>
          <a:xfrm>
            <a:off x="6285932" y="3080982"/>
            <a:ext cx="2232546" cy="696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Tagging</a:t>
            </a:r>
          </a:p>
        </p:txBody>
      </p:sp>
      <p:cxnSp>
        <p:nvCxnSpPr>
          <p:cNvPr id="16" name="Straight Arrow Connector 15">
            <a:extLst>
              <a:ext uri="{FF2B5EF4-FFF2-40B4-BE49-F238E27FC236}">
                <a16:creationId xmlns:a16="http://schemas.microsoft.com/office/drawing/2014/main" id="{7026B667-A81D-F34F-AC72-D9230E38E9C2}"/>
              </a:ext>
            </a:extLst>
          </p:cNvPr>
          <p:cNvCxnSpPr>
            <a:stCxn id="9" idx="2"/>
            <a:endCxn id="12" idx="0"/>
          </p:cNvCxnSpPr>
          <p:nvPr/>
        </p:nvCxnSpPr>
        <p:spPr>
          <a:xfrm>
            <a:off x="4659004" y="2606722"/>
            <a:ext cx="0" cy="47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0A3EF7-C549-7841-97CC-11CA8DAAC5A7}"/>
              </a:ext>
            </a:extLst>
          </p:cNvPr>
          <p:cNvCxnSpPr>
            <a:endCxn id="12" idx="2"/>
          </p:cNvCxnSpPr>
          <p:nvPr/>
        </p:nvCxnSpPr>
        <p:spPr>
          <a:xfrm flipV="1">
            <a:off x="4659004" y="3777017"/>
            <a:ext cx="0" cy="527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5BF190-ADBC-FC47-A89C-640DC9394046}"/>
              </a:ext>
            </a:extLst>
          </p:cNvPr>
          <p:cNvCxnSpPr>
            <a:stCxn id="14" idx="1"/>
          </p:cNvCxnSpPr>
          <p:nvPr/>
        </p:nvCxnSpPr>
        <p:spPr>
          <a:xfrm flipH="1" flipV="1">
            <a:off x="5775277" y="3428999"/>
            <a:ext cx="5106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A79A74-45AF-8F48-8052-BC1ED7FF82D9}"/>
              </a:ext>
            </a:extLst>
          </p:cNvPr>
          <p:cNvSpPr/>
          <p:nvPr/>
        </p:nvSpPr>
        <p:spPr>
          <a:xfrm>
            <a:off x="600502" y="1405719"/>
            <a:ext cx="1214651" cy="28496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BR" dirty="0"/>
              <a:t>Folder</a:t>
            </a:r>
          </a:p>
        </p:txBody>
      </p:sp>
    </p:spTree>
    <p:extLst>
      <p:ext uri="{BB962C8B-B14F-4D97-AF65-F5344CB8AC3E}">
        <p14:creationId xmlns:p14="http://schemas.microsoft.com/office/powerpoint/2010/main" val="37549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6</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Melhor</a:t>
            </a:r>
            <a:r>
              <a:rPr lang="en-US" sz="1800" dirty="0">
                <a:solidFill>
                  <a:srgbClr val="5F5F5F"/>
                </a:solidFill>
                <a:latin typeface="Arial"/>
                <a:cs typeface="Arial"/>
                <a:sym typeface="Calibri"/>
              </a:rPr>
              <a:t> se </a:t>
            </a:r>
            <a:r>
              <a:rPr lang="en-US" sz="1800" dirty="0" err="1">
                <a:solidFill>
                  <a:srgbClr val="5F5F5F"/>
                </a:solidFill>
                <a:latin typeface="Arial"/>
                <a:cs typeface="Arial"/>
                <a:sym typeface="Calibri"/>
              </a:rPr>
              <a:t>usado</a:t>
            </a:r>
            <a:r>
              <a:rPr lang="en-US" sz="1800" dirty="0">
                <a:solidFill>
                  <a:srgbClr val="5F5F5F"/>
                </a:solidFill>
                <a:latin typeface="Arial"/>
                <a:cs typeface="Arial"/>
                <a:sym typeface="Calibri"/>
              </a:rPr>
              <a:t> para </a:t>
            </a:r>
            <a:r>
              <a:rPr lang="en-US" sz="1800" dirty="0" err="1">
                <a:solidFill>
                  <a:srgbClr val="5F5F5F"/>
                </a:solidFill>
                <a:latin typeface="Arial"/>
                <a:cs typeface="Arial"/>
                <a:sym typeface="Calibri"/>
              </a:rPr>
              <a:t>projetos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necessitam</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pastas</a:t>
            </a:r>
            <a:r>
              <a:rPr lang="en-US" sz="1400" dirty="0">
                <a:solidFill>
                  <a:srgbClr val="5F5F5F"/>
                </a:solidFill>
                <a:latin typeface="Arial"/>
                <a:cs typeface="Arial"/>
                <a:sym typeface="Calibri"/>
              </a:rPr>
              <a:t> para </a:t>
            </a:r>
            <a:r>
              <a:rPr lang="en-US" sz="1400" b="1" dirty="0" err="1">
                <a:solidFill>
                  <a:srgbClr val="FF0000"/>
                </a:solidFill>
                <a:latin typeface="Arial"/>
                <a:cs typeface="Arial"/>
                <a:sym typeface="Calibri"/>
              </a:rPr>
              <a:t>organizar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nos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moldes</a:t>
            </a:r>
            <a:r>
              <a:rPr lang="en-US" sz="1400" dirty="0">
                <a:solidFill>
                  <a:srgbClr val="5F5F5F"/>
                </a:solidFill>
                <a:latin typeface="Arial"/>
                <a:cs typeface="Arial"/>
                <a:sym typeface="Calibri"/>
              </a:rPr>
              <a:t> do Dropbox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Google Drive</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necessitam</a:t>
            </a:r>
            <a:r>
              <a:rPr lang="en-US" sz="1400" dirty="0">
                <a:solidFill>
                  <a:srgbClr val="5F5F5F"/>
                </a:solidFill>
                <a:latin typeface="Arial"/>
                <a:cs typeface="Arial"/>
                <a:sym typeface="Calibri"/>
              </a:rPr>
              <a:t> de </a:t>
            </a:r>
            <a:r>
              <a:rPr lang="en-US" sz="1400" b="1" dirty="0">
                <a:solidFill>
                  <a:srgbClr val="FF0000"/>
                </a:solidFill>
                <a:latin typeface="Arial"/>
                <a:cs typeface="Arial"/>
                <a:sym typeface="Calibri"/>
              </a:rPr>
              <a:t>tags</a:t>
            </a: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Que </a:t>
            </a:r>
            <a:r>
              <a:rPr lang="en-US" sz="1400" dirty="0" err="1">
                <a:solidFill>
                  <a:srgbClr val="5F5F5F"/>
                </a:solidFill>
                <a:latin typeface="Arial"/>
                <a:cs typeface="Arial"/>
                <a:sym typeface="Calibri"/>
              </a:rPr>
              <a:t>necessitam</a:t>
            </a:r>
            <a:r>
              <a:rPr lang="en-US" sz="1400" dirty="0">
                <a:solidFill>
                  <a:srgbClr val="5F5F5F"/>
                </a:solidFill>
                <a:latin typeface="Arial"/>
                <a:cs typeface="Arial"/>
                <a:sym typeface="Calibri"/>
              </a:rPr>
              <a:t> de um </a:t>
            </a:r>
            <a:r>
              <a:rPr lang="en-US" sz="1400" b="1" dirty="0" err="1">
                <a:solidFill>
                  <a:srgbClr val="FF0000"/>
                </a:solidFill>
                <a:latin typeface="Arial"/>
                <a:cs typeface="Arial"/>
                <a:sym typeface="Calibri"/>
              </a:rPr>
              <a:t>fluxo</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trabalho</a:t>
            </a:r>
            <a:r>
              <a:rPr lang="en-US" sz="1400" b="1" dirty="0">
                <a:solidFill>
                  <a:srgbClr val="FF0000"/>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equipe</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pessoas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trabalhando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compartilhando</a:t>
            </a:r>
            <a:r>
              <a:rPr lang="en-US" sz="1400" dirty="0">
                <a:solidFill>
                  <a:srgbClr val="5F5F5F"/>
                </a:solidFill>
                <a:latin typeface="Arial"/>
                <a:cs typeface="Arial"/>
                <a:sym typeface="Calibri"/>
              </a:rPr>
              <a:t> com o time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pessoas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externas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ao</a:t>
            </a:r>
            <a:r>
              <a:rPr lang="en-US" sz="1400" dirty="0">
                <a:solidFill>
                  <a:srgbClr val="5F5F5F"/>
                </a:solidFill>
                <a:latin typeface="Arial"/>
                <a:cs typeface="Arial"/>
                <a:sym typeface="Calibri"/>
              </a:rPr>
              <a:t> OCE</a:t>
            </a: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processos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ou</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fluxos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trabalho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documentos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precisam</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transitar</a:t>
            </a:r>
            <a:r>
              <a:rPr lang="en-US" sz="1400" dirty="0">
                <a:solidFill>
                  <a:srgbClr val="5F5F5F"/>
                </a:solidFill>
                <a:latin typeface="Arial"/>
                <a:cs typeface="Arial"/>
                <a:sym typeface="Calibri"/>
              </a:rPr>
              <a:t> entre </a:t>
            </a:r>
            <a:r>
              <a:rPr lang="en-US" sz="1400" dirty="0" err="1">
                <a:solidFill>
                  <a:srgbClr val="5F5F5F"/>
                </a:solidFill>
                <a:latin typeface="Arial"/>
                <a:cs typeface="Arial"/>
                <a:sym typeface="Calibri"/>
              </a:rPr>
              <a:t>uma</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etapa</a:t>
            </a:r>
            <a:r>
              <a:rPr lang="en-US" sz="1400" dirty="0">
                <a:solidFill>
                  <a:srgbClr val="5F5F5F"/>
                </a:solidFill>
                <a:latin typeface="Arial"/>
                <a:cs typeface="Arial"/>
                <a:sym typeface="Calibri"/>
              </a:rPr>
              <a:t> do </a:t>
            </a:r>
            <a:r>
              <a:rPr lang="en-US" sz="1400" b="1" dirty="0" err="1">
                <a:solidFill>
                  <a:srgbClr val="FF0000"/>
                </a:solidFill>
                <a:latin typeface="Arial"/>
                <a:cs typeface="Arial"/>
                <a:sym typeface="Calibri"/>
              </a:rPr>
              <a:t>processo</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outra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cuidando</a:t>
            </a:r>
            <a:r>
              <a:rPr lang="en-US" sz="1400" dirty="0">
                <a:solidFill>
                  <a:srgbClr val="5F5F5F"/>
                </a:solidFill>
                <a:latin typeface="Arial"/>
                <a:cs typeface="Arial"/>
                <a:sym typeface="Calibri"/>
              </a:rPr>
              <a:t> de </a:t>
            </a:r>
            <a:r>
              <a:rPr lang="en-US" sz="1400" b="1" dirty="0" err="1">
                <a:solidFill>
                  <a:srgbClr val="FF0000"/>
                </a:solidFill>
                <a:latin typeface="Arial"/>
                <a:cs typeface="Arial"/>
                <a:sym typeface="Calibri"/>
              </a:rPr>
              <a:t>versionamentos</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acessos</a:t>
            </a:r>
            <a:r>
              <a:rPr lang="en-US" sz="1400" dirty="0">
                <a:solidFill>
                  <a:srgbClr val="5F5F5F"/>
                </a:solidFill>
                <a:latin typeface="Arial"/>
                <a:cs typeface="Arial"/>
                <a:sym typeface="Calibri"/>
              </a:rPr>
              <a:t>, </a:t>
            </a:r>
            <a:r>
              <a:rPr lang="en-US" sz="1400" b="1" dirty="0" err="1">
                <a:solidFill>
                  <a:srgbClr val="FF0000"/>
                </a:solidFill>
                <a:latin typeface="Arial"/>
                <a:cs typeface="Arial"/>
                <a:sym typeface="Calibri"/>
              </a:rPr>
              <a:t>estados</a:t>
            </a:r>
            <a:r>
              <a:rPr lang="en-US" sz="1400" dirty="0">
                <a:solidFill>
                  <a:srgbClr val="5F5F5F"/>
                </a:solidFill>
                <a:latin typeface="Arial"/>
                <a:cs typeface="Arial"/>
                <a:sym typeface="Calibri"/>
              </a:rPr>
              <a:t> do </a:t>
            </a:r>
            <a:r>
              <a:rPr lang="en-US" sz="1400" dirty="0" err="1">
                <a:solidFill>
                  <a:srgbClr val="5F5F5F"/>
                </a:solidFill>
                <a:latin typeface="Arial"/>
                <a:cs typeface="Arial"/>
                <a:sym typeface="Calibri"/>
              </a:rPr>
              <a:t>processo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que </a:t>
            </a:r>
            <a:r>
              <a:rPr lang="en-US" sz="1400" dirty="0" err="1">
                <a:solidFill>
                  <a:srgbClr val="5F5F5F"/>
                </a:solidFill>
                <a:latin typeface="Arial"/>
                <a:cs typeface="Arial"/>
                <a:sym typeface="Calibri"/>
              </a:rPr>
              <a:t>haja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comunicação</a:t>
            </a:r>
            <a:r>
              <a:rPr lang="en-US" sz="1400" dirty="0">
                <a:solidFill>
                  <a:srgbClr val="5F5F5F"/>
                </a:solidFill>
                <a:latin typeface="Arial"/>
                <a:cs typeface="Arial"/>
                <a:sym typeface="Calibri"/>
              </a:rPr>
              <a:t> por </a:t>
            </a:r>
            <a:r>
              <a:rPr lang="en-US" sz="1400" b="1" dirty="0" err="1">
                <a:solidFill>
                  <a:srgbClr val="FF0000"/>
                </a:solidFill>
                <a:latin typeface="Arial"/>
                <a:cs typeface="Arial"/>
                <a:sym typeface="Calibri"/>
              </a:rPr>
              <a:t>tipos</a:t>
            </a:r>
            <a:r>
              <a:rPr lang="en-US" sz="1400" b="1" dirty="0">
                <a:solidFill>
                  <a:srgbClr val="FF0000"/>
                </a:solidFill>
                <a:latin typeface="Arial"/>
                <a:cs typeface="Arial"/>
                <a:sym typeface="Calibri"/>
              </a:rPr>
              <a:t> de </a:t>
            </a:r>
            <a:r>
              <a:rPr lang="en-US" sz="1400" b="1" dirty="0" err="1">
                <a:solidFill>
                  <a:srgbClr val="FF0000"/>
                </a:solidFill>
                <a:latin typeface="Arial"/>
                <a:cs typeface="Arial"/>
                <a:sym typeface="Calibri"/>
              </a:rPr>
              <a:t>arquivos</a:t>
            </a:r>
            <a:r>
              <a:rPr lang="en-US" sz="1400" b="1" dirty="0">
                <a:solidFill>
                  <a:srgbClr val="FF0000"/>
                </a:solidFill>
                <a:latin typeface="Arial"/>
                <a:cs typeface="Arial"/>
                <a:sym typeface="Calibri"/>
              </a:rPr>
              <a:t> Office</a:t>
            </a:r>
          </a:p>
          <a:p>
            <a:pPr lvl="1" indent="0">
              <a:spcBef>
                <a:spcPts val="0"/>
              </a:spcBef>
              <a:buClr>
                <a:srgbClr val="5F5F5F"/>
              </a:buClr>
              <a:buSzPct val="100000"/>
              <a:buNone/>
            </a:pPr>
            <a:endParaRPr lang="en-US" sz="1400" b="1" dirty="0">
              <a:solidFill>
                <a:srgbClr val="FF0000"/>
              </a:solidFill>
              <a:latin typeface="Arial"/>
              <a:cs typeface="Arial"/>
              <a:sym typeface="Calibri"/>
            </a:endParaRPr>
          </a:p>
        </p:txBody>
      </p:sp>
    </p:spTree>
    <p:extLst>
      <p:ext uri="{BB962C8B-B14F-4D97-AF65-F5344CB8AC3E}">
        <p14:creationId xmlns:p14="http://schemas.microsoft.com/office/powerpoint/2010/main" val="66410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7</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Documents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Como </a:t>
            </a:r>
            <a:r>
              <a:rPr lang="en-US" sz="1800" dirty="0" err="1">
                <a:solidFill>
                  <a:srgbClr val="5F5F5F"/>
                </a:solidFill>
                <a:latin typeface="Arial"/>
                <a:cs typeface="Arial"/>
                <a:sym typeface="Calibri"/>
              </a:rPr>
              <a:t>é</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cobrado</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Pacotes</a:t>
            </a:r>
            <a:r>
              <a:rPr lang="en-US" sz="1400" dirty="0">
                <a:solidFill>
                  <a:srgbClr val="5F5F5F"/>
                </a:solidFill>
                <a:latin typeface="Arial"/>
                <a:cs typeface="Arial"/>
                <a:sym typeface="Calibri"/>
              </a:rPr>
              <a:t> de 100.000 documents/</a:t>
            </a:r>
            <a:r>
              <a:rPr lang="en-US" sz="1400" dirty="0" err="1">
                <a:solidFill>
                  <a:srgbClr val="5F5F5F"/>
                </a:solidFill>
                <a:latin typeface="Arial"/>
                <a:cs typeface="Arial"/>
                <a:sym typeface="Calibri"/>
              </a:rPr>
              <a:t>mês</a:t>
            </a:r>
            <a:r>
              <a:rPr lang="en-US" sz="1400" dirty="0">
                <a:solidFill>
                  <a:srgbClr val="5F5F5F"/>
                </a:solidFill>
                <a:latin typeface="Arial"/>
                <a:cs typeface="Arial"/>
                <a:sym typeface="Calibri"/>
              </a:rPr>
              <a:t> + Outbound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 + Storage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GB</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A </a:t>
            </a:r>
            <a:r>
              <a:rPr lang="en-US" sz="1400" dirty="0" err="1">
                <a:solidFill>
                  <a:srgbClr val="5F5F5F"/>
                </a:solidFill>
                <a:latin typeface="Arial"/>
                <a:cs typeface="Arial"/>
                <a:sym typeface="Calibri"/>
              </a:rPr>
              <a:t>cobrança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mínima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de 5.000 assets/</a:t>
            </a:r>
            <a:r>
              <a:rPr lang="en-US" sz="1400" dirty="0" err="1">
                <a:solidFill>
                  <a:srgbClr val="5F5F5F"/>
                </a:solidFill>
                <a:latin typeface="Arial"/>
                <a:cs typeface="Arial"/>
                <a:sym typeface="Calibri"/>
              </a:rPr>
              <a:t>mês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hlinkClick r:id="rId2"/>
              </a:rPr>
              <a:t>https://www.oracle.com/cloud/ucpricing.html#content-experience</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21463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8</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a:solidFill>
                  <a:srgbClr val="5F5F5F"/>
                </a:solidFill>
                <a:latin typeface="Arial"/>
                <a:cs typeface="Arial"/>
                <a:sym typeface="Calibri"/>
              </a:rPr>
              <a:t>A </a:t>
            </a:r>
            <a:r>
              <a:rPr lang="en-US" sz="1800" dirty="0" err="1">
                <a:solidFill>
                  <a:srgbClr val="5F5F5F"/>
                </a:solidFill>
                <a:latin typeface="Arial"/>
                <a:cs typeface="Arial"/>
                <a:sym typeface="Calibri"/>
              </a:rPr>
              <a:t>estrutura</a:t>
            </a:r>
            <a:r>
              <a:rPr lang="en-US" sz="1800" dirty="0">
                <a:solidFill>
                  <a:srgbClr val="5F5F5F"/>
                </a:solidFill>
                <a:latin typeface="Arial"/>
                <a:cs typeface="Arial"/>
                <a:sym typeface="Calibri"/>
              </a:rPr>
              <a:t> de assets </a:t>
            </a:r>
            <a:r>
              <a:rPr lang="en-US" sz="1800" dirty="0" err="1">
                <a:solidFill>
                  <a:srgbClr val="5F5F5F"/>
                </a:solidFill>
                <a:latin typeface="Arial"/>
                <a:cs typeface="Arial"/>
                <a:sym typeface="Calibri"/>
              </a:rPr>
              <a:t>permite</a:t>
            </a:r>
            <a:r>
              <a:rPr lang="en-US" sz="1800" dirty="0">
                <a:solidFill>
                  <a:srgbClr val="5F5F5F"/>
                </a:solidFill>
                <a:latin typeface="Arial"/>
                <a:cs typeface="Arial"/>
                <a:sym typeface="Calibri"/>
              </a:rPr>
              <a:t>:</a:t>
            </a:r>
          </a:p>
          <a:p>
            <a:pPr indent="0">
              <a:spcBef>
                <a:spcPts val="0"/>
              </a:spcBef>
              <a:buClr>
                <a:srgbClr val="5F5F5F"/>
              </a:buClr>
              <a:buSzPct val="100000"/>
              <a:buNone/>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Conteúdo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próprio</a:t>
            </a:r>
            <a:r>
              <a:rPr lang="en-US" sz="1400" dirty="0">
                <a:solidFill>
                  <a:srgbClr val="5F5F5F"/>
                </a:solidFill>
                <a:latin typeface="Arial"/>
                <a:cs typeface="Arial"/>
                <a:sym typeface="Calibri"/>
              </a:rPr>
              <a:t> para </a:t>
            </a:r>
            <a:r>
              <a:rPr lang="en-US" sz="1400" dirty="0" err="1">
                <a:solidFill>
                  <a:srgbClr val="5F5F5F"/>
                </a:solidFill>
                <a:latin typeface="Arial"/>
                <a:cs typeface="Arial"/>
                <a:sym typeface="Calibri"/>
              </a:rPr>
              <a:t>manter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rastreabilidade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versionamento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agrupar</a:t>
            </a:r>
            <a:r>
              <a:rPr lang="en-US" sz="1400" dirty="0">
                <a:solidFill>
                  <a:srgbClr val="5F5F5F"/>
                </a:solidFill>
                <a:latin typeface="Arial"/>
                <a:cs typeface="Arial"/>
                <a:sym typeface="Calibri"/>
              </a:rPr>
              <a:t> dados e </a:t>
            </a:r>
            <a:r>
              <a:rPr lang="en-US" sz="1400" dirty="0" err="1">
                <a:solidFill>
                  <a:srgbClr val="5F5F5F"/>
                </a:solidFill>
                <a:latin typeface="Arial"/>
                <a:cs typeface="Arial"/>
                <a:sym typeface="Calibri"/>
              </a:rPr>
              <a:t>arquivos</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uma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lógica</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customizável</a:t>
            </a:r>
            <a:r>
              <a:rPr lang="en-US" sz="1400" dirty="0">
                <a:solidFill>
                  <a:srgbClr val="5F5F5F"/>
                </a:solidFill>
                <a:latin typeface="Arial"/>
                <a:cs typeface="Arial"/>
                <a:sym typeface="Calibri"/>
              </a:rPr>
              <a:t> (Content-Types)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canais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publicação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taxonomia</a:t>
            </a:r>
            <a:r>
              <a:rPr lang="en-US" sz="1400" dirty="0">
                <a:solidFill>
                  <a:srgbClr val="5F5F5F"/>
                </a:solidFill>
                <a:latin typeface="Arial"/>
                <a:cs typeface="Arial"/>
                <a:sym typeface="Calibri"/>
              </a:rPr>
              <a:t> para as </a:t>
            </a:r>
            <a:r>
              <a:rPr lang="en-US" sz="1400" dirty="0" err="1">
                <a:solidFill>
                  <a:srgbClr val="5F5F5F"/>
                </a:solidFill>
                <a:latin typeface="Arial"/>
                <a:cs typeface="Arial"/>
                <a:sym typeface="Calibri"/>
              </a:rPr>
              <a:t>informações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repositórios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t>
            </a:r>
            <a:r>
              <a:rPr lang="en-US" sz="1400" dirty="0" err="1">
                <a:solidFill>
                  <a:srgbClr val="5F5F5F"/>
                </a:solidFill>
                <a:latin typeface="Arial"/>
                <a:cs typeface="Arial"/>
                <a:sym typeface="Calibri"/>
              </a:rPr>
              <a:t>coleções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regras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acessos</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criar</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fluxo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aprovação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até</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publicação</a:t>
            </a:r>
            <a:r>
              <a:rPr lang="en-US" sz="1400" dirty="0">
                <a:solidFill>
                  <a:srgbClr val="5F5F5F"/>
                </a:solidFill>
                <a:latin typeface="Arial"/>
                <a:cs typeface="Arial"/>
                <a:sym typeface="Calibri"/>
              </a:rPr>
              <a:t> do asset</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categorizar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os</a:t>
            </a:r>
            <a:r>
              <a:rPr lang="en-US" sz="1400" dirty="0">
                <a:solidFill>
                  <a:srgbClr val="5F5F5F"/>
                </a:solidFill>
                <a:latin typeface="Arial"/>
                <a:cs typeface="Arial"/>
                <a:sym typeface="Calibri"/>
              </a:rPr>
              <a:t> assets</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Smart Content - Forma de </a:t>
            </a:r>
            <a:r>
              <a:rPr lang="en-US" sz="1400" dirty="0" err="1">
                <a:solidFill>
                  <a:srgbClr val="5F5F5F"/>
                </a:solidFill>
                <a:latin typeface="Arial"/>
                <a:cs typeface="Arial"/>
                <a:sym typeface="Calibri"/>
              </a:rPr>
              <a:t>agilizar</a:t>
            </a:r>
            <a:r>
              <a:rPr lang="en-US" sz="1400" dirty="0">
                <a:solidFill>
                  <a:srgbClr val="5F5F5F"/>
                </a:solidFill>
                <a:latin typeface="Arial"/>
                <a:cs typeface="Arial"/>
                <a:sym typeface="Calibri"/>
              </a:rPr>
              <a:t> o tagging dos assets, </a:t>
            </a:r>
            <a:r>
              <a:rPr lang="en-US" sz="1400" dirty="0" err="1">
                <a:solidFill>
                  <a:srgbClr val="5F5F5F"/>
                </a:solidFill>
                <a:latin typeface="Arial"/>
                <a:cs typeface="Arial"/>
                <a:sym typeface="Calibri"/>
              </a:rPr>
              <a:t>evitando</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assim</a:t>
            </a:r>
            <a:r>
              <a:rPr lang="en-US" sz="1400" dirty="0">
                <a:solidFill>
                  <a:srgbClr val="5F5F5F"/>
                </a:solidFill>
                <a:latin typeface="Arial"/>
                <a:cs typeface="Arial"/>
                <a:sym typeface="Calibri"/>
              </a:rPr>
              <a:t> um </a:t>
            </a:r>
            <a:r>
              <a:rPr lang="en-US" sz="1400" dirty="0" err="1">
                <a:solidFill>
                  <a:srgbClr val="5F5F5F"/>
                </a:solidFill>
                <a:latin typeface="Arial"/>
                <a:cs typeface="Arial"/>
                <a:sym typeface="Calibri"/>
              </a:rPr>
              <a:t>gasto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grande</a:t>
            </a:r>
            <a:r>
              <a:rPr lang="en-US" sz="1400" dirty="0">
                <a:solidFill>
                  <a:srgbClr val="5F5F5F"/>
                </a:solidFill>
                <a:latin typeface="Arial"/>
                <a:cs typeface="Arial"/>
                <a:sym typeface="Calibri"/>
              </a:rPr>
              <a:t> de tempo </a:t>
            </a:r>
            <a:r>
              <a:rPr lang="en-US" sz="1400" dirty="0" err="1">
                <a:solidFill>
                  <a:srgbClr val="5F5F5F"/>
                </a:solidFill>
                <a:latin typeface="Arial"/>
                <a:cs typeface="Arial"/>
                <a:sym typeface="Calibri"/>
              </a:rPr>
              <a:t>realizando</a:t>
            </a:r>
            <a:r>
              <a:rPr lang="en-US" sz="1400" dirty="0">
                <a:solidFill>
                  <a:srgbClr val="5F5F5F"/>
                </a:solidFill>
                <a:latin typeface="Arial"/>
                <a:cs typeface="Arial"/>
                <a:sym typeface="Calibri"/>
              </a:rPr>
              <a:t> o tagging de forma manual. O motor principal do Smart Content </a:t>
            </a:r>
            <a:r>
              <a:rPr lang="en-US" sz="1400" dirty="0" err="1">
                <a:solidFill>
                  <a:srgbClr val="5F5F5F"/>
                </a:solidFill>
                <a:latin typeface="Arial"/>
                <a:cs typeface="Arial"/>
                <a:sym typeface="Calibri"/>
              </a:rPr>
              <a:t>é</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uso</a:t>
            </a:r>
            <a:r>
              <a:rPr lang="en-US" sz="1400" dirty="0">
                <a:solidFill>
                  <a:srgbClr val="5F5F5F"/>
                </a:solidFill>
                <a:latin typeface="Arial"/>
                <a:cs typeface="Arial"/>
                <a:sym typeface="Calibri"/>
              </a:rPr>
              <a:t> de machine learning, com </a:t>
            </a:r>
            <a:r>
              <a:rPr lang="en-US" sz="1400" dirty="0" err="1">
                <a:solidFill>
                  <a:srgbClr val="5F5F5F"/>
                </a:solidFill>
                <a:latin typeface="Arial"/>
                <a:cs typeface="Arial"/>
                <a:sym typeface="Calibri"/>
              </a:rPr>
              <a:t>foco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NLP (natural language programming) e Compute Vision (</a:t>
            </a:r>
            <a:r>
              <a:rPr lang="en-US" sz="1400" dirty="0" err="1">
                <a:solidFill>
                  <a:srgbClr val="5F5F5F"/>
                </a:solidFill>
                <a:latin typeface="Arial"/>
                <a:cs typeface="Arial"/>
                <a:sym typeface="Calibri"/>
              </a:rPr>
              <a:t>reconhecimento</a:t>
            </a:r>
            <a:r>
              <a:rPr lang="en-US" sz="1400" dirty="0">
                <a:solidFill>
                  <a:srgbClr val="5F5F5F"/>
                </a:solidFill>
                <a:latin typeface="Arial"/>
                <a:cs typeface="Arial"/>
                <a:sym typeface="Calibri"/>
              </a:rPr>
              <a:t> de imagens)</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casos</a:t>
            </a:r>
            <a:r>
              <a:rPr lang="en-US" sz="1400" dirty="0">
                <a:solidFill>
                  <a:srgbClr val="5F5F5F"/>
                </a:solidFill>
                <a:latin typeface="Arial"/>
                <a:cs typeface="Arial"/>
                <a:sym typeface="Calibri"/>
              </a:rPr>
              <a:t> de videos, </a:t>
            </a: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o streaming do video, </a:t>
            </a:r>
            <a:r>
              <a:rPr lang="en-US" sz="1400" dirty="0" err="1">
                <a:solidFill>
                  <a:srgbClr val="5F5F5F"/>
                </a:solidFill>
                <a:latin typeface="Arial"/>
                <a:cs typeface="Arial"/>
                <a:sym typeface="Calibri"/>
              </a:rPr>
              <a:t>evitando</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assim</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ter</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carregar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todo</a:t>
            </a:r>
            <a:r>
              <a:rPr lang="en-US" sz="1400" dirty="0">
                <a:solidFill>
                  <a:srgbClr val="5F5F5F"/>
                </a:solidFill>
                <a:latin typeface="Arial"/>
                <a:cs typeface="Arial"/>
                <a:sym typeface="Calibri"/>
              </a:rPr>
              <a:t> o video para </a:t>
            </a:r>
            <a:r>
              <a:rPr lang="en-US" sz="1400" dirty="0" err="1">
                <a:solidFill>
                  <a:srgbClr val="5F5F5F"/>
                </a:solidFill>
                <a:latin typeface="Arial"/>
                <a:cs typeface="Arial"/>
                <a:sym typeface="Calibri"/>
              </a:rPr>
              <a:t>poder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visualizar</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seu</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conteudo</a:t>
            </a:r>
            <a:endParaRPr lang="en-US" sz="14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Permite</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trabalhar</a:t>
            </a:r>
            <a:r>
              <a:rPr lang="en-US" sz="1400" dirty="0">
                <a:solidFill>
                  <a:srgbClr val="5F5F5F"/>
                </a:solidFill>
                <a:latin typeface="Arial"/>
                <a:cs typeface="Arial"/>
                <a:sym typeface="Calibri"/>
              </a:rPr>
              <a:t> com APIs </a:t>
            </a:r>
            <a:r>
              <a:rPr lang="en-US" sz="1400" dirty="0" err="1">
                <a:solidFill>
                  <a:srgbClr val="5F5F5F"/>
                </a:solidFill>
                <a:latin typeface="Arial"/>
                <a:cs typeface="Arial"/>
                <a:sym typeface="Calibri"/>
              </a:rPr>
              <a:t>próprias</a:t>
            </a:r>
            <a:r>
              <a:rPr lang="en-US" sz="1400" dirty="0">
                <a:solidFill>
                  <a:srgbClr val="5F5F5F"/>
                </a:solidFill>
                <a:latin typeface="Arial"/>
                <a:cs typeface="Arial"/>
                <a:sym typeface="Calibri"/>
              </a:rPr>
              <a:t> do OCE com outros </a:t>
            </a:r>
            <a:r>
              <a:rPr lang="en-US" sz="1400" dirty="0" err="1">
                <a:solidFill>
                  <a:srgbClr val="5F5F5F"/>
                </a:solidFill>
                <a:latin typeface="Arial"/>
                <a:cs typeface="Arial"/>
                <a:sym typeface="Calibri"/>
              </a:rPr>
              <a:t>canais</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e </a:t>
            </a:r>
            <a:r>
              <a:rPr lang="en-US" sz="1400" dirty="0" err="1">
                <a:solidFill>
                  <a:srgbClr val="5F5F5F"/>
                </a:solidFill>
                <a:latin typeface="Arial"/>
                <a:cs typeface="Arial"/>
                <a:sym typeface="Calibri"/>
              </a:rPr>
              <a:t>também</a:t>
            </a:r>
            <a:r>
              <a:rPr lang="en-US" sz="1400" dirty="0">
                <a:solidFill>
                  <a:srgbClr val="5F5F5F"/>
                </a:solidFill>
                <a:latin typeface="Arial"/>
                <a:cs typeface="Arial"/>
                <a:sym typeface="Calibri"/>
              </a:rPr>
              <a:t> com OIC</a:t>
            </a: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Acelera</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desenvolvimento</a:t>
            </a:r>
            <a:r>
              <a:rPr lang="en-US" sz="1400" dirty="0">
                <a:solidFill>
                  <a:srgbClr val="5F5F5F"/>
                </a:solidFill>
                <a:latin typeface="Arial"/>
                <a:cs typeface="Arial"/>
                <a:sym typeface="Calibri"/>
              </a:rPr>
              <a:t> de </a:t>
            </a:r>
            <a:r>
              <a:rPr lang="en-US" sz="1400" dirty="0" err="1">
                <a:solidFill>
                  <a:srgbClr val="5F5F5F"/>
                </a:solidFill>
                <a:latin typeface="Arial"/>
                <a:cs typeface="Arial"/>
                <a:sym typeface="Calibri"/>
              </a:rPr>
              <a:t>aplicações</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usado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em</a:t>
            </a:r>
            <a:r>
              <a:rPr lang="en-US" sz="1400" dirty="0">
                <a:solidFill>
                  <a:srgbClr val="5F5F5F"/>
                </a:solidFill>
                <a:latin typeface="Arial"/>
                <a:cs typeface="Arial"/>
                <a:sym typeface="Calibri"/>
              </a:rPr>
              <a:t> conjunto com OIC (Visual Builder e Process Builder)</a:t>
            </a:r>
          </a:p>
        </p:txBody>
      </p:sp>
    </p:spTree>
    <p:extLst>
      <p:ext uri="{BB962C8B-B14F-4D97-AF65-F5344CB8AC3E}">
        <p14:creationId xmlns:p14="http://schemas.microsoft.com/office/powerpoint/2010/main" val="29743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664" y="337146"/>
            <a:ext cx="11778671" cy="5887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0BE886-1FCB-5C41-94D8-2445E214F42E}"/>
              </a:ext>
            </a:extLst>
          </p:cNvPr>
          <p:cNvSpPr>
            <a:spLocks noGrp="1"/>
          </p:cNvSpPr>
          <p:nvPr>
            <p:ph type="ftr" sz="quarter" idx="11"/>
          </p:nvPr>
        </p:nvSpPr>
        <p:spPr/>
        <p:txBody>
          <a:bodyPr/>
          <a:lstStyle/>
          <a:p>
            <a:r>
              <a:rPr lang="en-US"/>
              <a:t>Confidential – Oracle Internal</a:t>
            </a:r>
          </a:p>
        </p:txBody>
      </p:sp>
      <p:sp>
        <p:nvSpPr>
          <p:cNvPr id="3" name="Slide Number Placeholder 2">
            <a:extLst>
              <a:ext uri="{FF2B5EF4-FFF2-40B4-BE49-F238E27FC236}">
                <a16:creationId xmlns:a16="http://schemas.microsoft.com/office/drawing/2014/main" id="{D0BEF484-EC41-4040-9DC6-A189FC4DAD76}"/>
              </a:ext>
            </a:extLst>
          </p:cNvPr>
          <p:cNvSpPr>
            <a:spLocks noGrp="1"/>
          </p:cNvSpPr>
          <p:nvPr>
            <p:ph type="sldNum" sz="quarter" idx="12"/>
          </p:nvPr>
        </p:nvSpPr>
        <p:spPr/>
        <p:txBody>
          <a:bodyPr/>
          <a:lstStyle/>
          <a:p>
            <a:fld id="{C51EAA63-D034-42AE-91FA-B13B9518C7BE}" type="slidenum">
              <a:rPr lang="en-US" smtClean="0"/>
              <a:t>9</a:t>
            </a:fld>
            <a:endParaRPr lang="en-US"/>
          </a:p>
        </p:txBody>
      </p:sp>
      <p:sp>
        <p:nvSpPr>
          <p:cNvPr id="4" name="Title 3">
            <a:extLst>
              <a:ext uri="{FF2B5EF4-FFF2-40B4-BE49-F238E27FC236}">
                <a16:creationId xmlns:a16="http://schemas.microsoft.com/office/drawing/2014/main" id="{77E778C0-7D3C-B04E-802F-3C7F345EDA6E}"/>
              </a:ext>
            </a:extLst>
          </p:cNvPr>
          <p:cNvSpPr>
            <a:spLocks noGrp="1"/>
          </p:cNvSpPr>
          <p:nvPr>
            <p:ph type="title"/>
          </p:nvPr>
        </p:nvSpPr>
        <p:spPr/>
        <p:txBody>
          <a:bodyPr/>
          <a:lstStyle/>
          <a:p>
            <a:r>
              <a:rPr lang="en-US" dirty="0">
                <a:solidFill>
                  <a:srgbClr val="5F5F5F"/>
                </a:solidFill>
                <a:ea typeface="Calibri"/>
                <a:cs typeface="Calibri"/>
                <a:sym typeface="Calibri"/>
              </a:rPr>
              <a:t>Assets</a:t>
            </a:r>
            <a:endParaRPr lang="en-US" dirty="0"/>
          </a:p>
        </p:txBody>
      </p:sp>
      <p:sp>
        <p:nvSpPr>
          <p:cNvPr id="5" name="Shape 1757">
            <a:extLst>
              <a:ext uri="{FF2B5EF4-FFF2-40B4-BE49-F238E27FC236}">
                <a16:creationId xmlns:a16="http://schemas.microsoft.com/office/drawing/2014/main" id="{E848C516-DEE8-2B43-9409-53C095929D72}"/>
              </a:ext>
            </a:extLst>
          </p:cNvPr>
          <p:cNvSpPr txBox="1">
            <a:spLocks/>
          </p:cNvSpPr>
          <p:nvPr/>
        </p:nvSpPr>
        <p:spPr>
          <a:xfrm>
            <a:off x="458628" y="1257300"/>
            <a:ext cx="10261761" cy="4457710"/>
          </a:xfrm>
          <a:prstGeom prst="rect">
            <a:avLst/>
          </a:prstGeom>
          <a:noFill/>
          <a:ln>
            <a:noFill/>
          </a:ln>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71500" indent="-342900">
              <a:spcBef>
                <a:spcPts val="0"/>
              </a:spcBef>
              <a:buClr>
                <a:srgbClr val="5F5F5F"/>
              </a:buClr>
              <a:buSzPct val="100000"/>
              <a:buFont typeface="Arial"/>
              <a:buChar char="➔"/>
            </a:pPr>
            <a:r>
              <a:rPr lang="en-US" sz="1800" dirty="0" err="1">
                <a:solidFill>
                  <a:srgbClr val="5F5F5F"/>
                </a:solidFill>
                <a:latin typeface="Arial"/>
                <a:cs typeface="Arial"/>
                <a:sym typeface="Calibri"/>
              </a:rPr>
              <a:t>Algumas</a:t>
            </a:r>
            <a:r>
              <a:rPr lang="en-US" sz="1800" dirty="0">
                <a:solidFill>
                  <a:srgbClr val="5F5F5F"/>
                </a:solidFill>
                <a:latin typeface="Arial"/>
                <a:cs typeface="Arial"/>
                <a:sym typeface="Calibri"/>
              </a:rPr>
              <a:t> </a:t>
            </a:r>
            <a:r>
              <a:rPr lang="en-US" sz="1800" dirty="0" err="1">
                <a:solidFill>
                  <a:srgbClr val="5F5F5F"/>
                </a:solidFill>
                <a:latin typeface="Arial"/>
                <a:cs typeface="Arial"/>
                <a:sym typeface="Calibri"/>
              </a:rPr>
              <a:t>desvantagens</a:t>
            </a:r>
            <a:r>
              <a:rPr lang="en-US" sz="1800" dirty="0">
                <a:solidFill>
                  <a:srgbClr val="5F5F5F"/>
                </a:solidFill>
                <a:latin typeface="Arial"/>
                <a:cs typeface="Arial"/>
                <a:sym typeface="Calibri"/>
              </a:rPr>
              <a:t>:</a:t>
            </a:r>
          </a:p>
          <a:p>
            <a:pPr marL="571500" indent="-342900">
              <a:spcBef>
                <a:spcPts val="0"/>
              </a:spcBef>
              <a:buClr>
                <a:srgbClr val="5F5F5F"/>
              </a:buClr>
              <a:buSzPct val="100000"/>
              <a:buFont typeface="Arial"/>
              <a:buChar char="➔"/>
            </a:pPr>
            <a:endParaRPr lang="en-US" sz="1800" dirty="0">
              <a:solidFill>
                <a:srgbClr val="5F5F5F"/>
              </a:solidFill>
              <a:latin typeface="Arial"/>
              <a:cs typeface="Arial"/>
              <a:sym typeface="Calibri"/>
            </a:endParaRPr>
          </a:p>
          <a:p>
            <a:pPr marL="845820" lvl="1" indent="-342900">
              <a:spcBef>
                <a:spcPts val="0"/>
              </a:spcBef>
              <a:buClr>
                <a:srgbClr val="5F5F5F"/>
              </a:buClr>
              <a:buSzPct val="100000"/>
              <a:buFont typeface="Arial"/>
              <a:buChar char="➔"/>
            </a:pPr>
            <a:r>
              <a:rPr lang="en-US" sz="1400" dirty="0" err="1">
                <a:solidFill>
                  <a:srgbClr val="5F5F5F"/>
                </a:solidFill>
                <a:latin typeface="Arial"/>
                <a:cs typeface="Arial"/>
                <a:sym typeface="Calibri"/>
              </a:rPr>
              <a:t>Custo</a:t>
            </a:r>
            <a:r>
              <a:rPr lang="en-US" sz="1400" dirty="0">
                <a:solidFill>
                  <a:srgbClr val="5F5F5F"/>
                </a:solidFill>
                <a:latin typeface="Arial"/>
                <a:cs typeface="Arial"/>
                <a:sym typeface="Calibri"/>
              </a:rPr>
              <a:t> </a:t>
            </a:r>
            <a:r>
              <a:rPr lang="en-US" sz="1400" dirty="0" err="1">
                <a:solidFill>
                  <a:srgbClr val="5F5F5F"/>
                </a:solidFill>
                <a:latin typeface="Arial"/>
                <a:cs typeface="Arial"/>
                <a:sym typeface="Calibri"/>
              </a:rPr>
              <a:t>maior</a:t>
            </a:r>
            <a:r>
              <a:rPr lang="en-US" sz="1400" dirty="0">
                <a:solidFill>
                  <a:srgbClr val="5F5F5F"/>
                </a:solidFill>
                <a:latin typeface="Arial"/>
                <a:cs typeface="Arial"/>
                <a:sym typeface="Calibri"/>
              </a:rPr>
              <a:t> se </a:t>
            </a:r>
            <a:r>
              <a:rPr lang="en-US" sz="1400" dirty="0" err="1">
                <a:solidFill>
                  <a:srgbClr val="5F5F5F"/>
                </a:solidFill>
                <a:latin typeface="Arial"/>
                <a:cs typeface="Arial"/>
                <a:sym typeface="Calibri"/>
              </a:rPr>
              <a:t>comparado</a:t>
            </a:r>
            <a:r>
              <a:rPr lang="en-US" sz="1400" dirty="0">
                <a:solidFill>
                  <a:srgbClr val="5F5F5F"/>
                </a:solidFill>
                <a:latin typeface="Arial"/>
                <a:cs typeface="Arial"/>
                <a:sym typeface="Calibri"/>
              </a:rPr>
              <a:t> com documents e object storage</a:t>
            </a:r>
          </a:p>
          <a:p>
            <a:pPr marL="845820" lvl="1" indent="-342900">
              <a:spcBef>
                <a:spcPts val="0"/>
              </a:spcBef>
              <a:buClr>
                <a:srgbClr val="5F5F5F"/>
              </a:buClr>
              <a:buSzPct val="100000"/>
              <a:buFont typeface="Arial"/>
              <a:buChar char="➔"/>
            </a:pPr>
            <a:r>
              <a:rPr lang="en-US" sz="1400" dirty="0">
                <a:solidFill>
                  <a:srgbClr val="5F5F5F"/>
                </a:solidFill>
                <a:latin typeface="Arial"/>
                <a:cs typeface="Arial"/>
                <a:sym typeface="Calibri"/>
              </a:rPr>
              <a:t>Para </a:t>
            </a:r>
            <a:r>
              <a:rPr lang="en-US" sz="1400" dirty="0" err="1">
                <a:solidFill>
                  <a:srgbClr val="5F5F5F"/>
                </a:solidFill>
                <a:latin typeface="Arial"/>
                <a:cs typeface="Arial"/>
                <a:sym typeface="Calibri"/>
              </a:rPr>
              <a:t>efeitos</a:t>
            </a:r>
            <a:r>
              <a:rPr lang="en-US" sz="1400" dirty="0">
                <a:solidFill>
                  <a:srgbClr val="5F5F5F"/>
                </a:solidFill>
                <a:latin typeface="Arial"/>
                <a:cs typeface="Arial"/>
                <a:sym typeface="Calibri"/>
              </a:rPr>
              <a:t> de outbound e storage, </a:t>
            </a:r>
            <a:r>
              <a:rPr lang="en-US" sz="1400" dirty="0" err="1">
                <a:solidFill>
                  <a:srgbClr val="5F5F5F"/>
                </a:solidFill>
                <a:latin typeface="Arial"/>
                <a:cs typeface="Arial"/>
                <a:sym typeface="Calibri"/>
              </a:rPr>
              <a:t>deve</a:t>
            </a:r>
            <a:r>
              <a:rPr lang="en-US" sz="1400" dirty="0">
                <a:solidFill>
                  <a:srgbClr val="5F5F5F"/>
                </a:solidFill>
                <a:latin typeface="Arial"/>
                <a:cs typeface="Arial"/>
                <a:sym typeface="Calibri"/>
              </a:rPr>
              <a:t>-se </a:t>
            </a:r>
            <a:r>
              <a:rPr lang="en-US" sz="1400" dirty="0" err="1">
                <a:solidFill>
                  <a:srgbClr val="5F5F5F"/>
                </a:solidFill>
                <a:latin typeface="Arial"/>
                <a:cs typeface="Arial"/>
                <a:sym typeface="Calibri"/>
              </a:rPr>
              <a:t>considerar</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tamanho</a:t>
            </a:r>
            <a:r>
              <a:rPr lang="en-US" sz="1400" dirty="0">
                <a:solidFill>
                  <a:srgbClr val="5F5F5F"/>
                </a:solidFill>
                <a:latin typeface="Arial"/>
                <a:cs typeface="Arial"/>
                <a:sym typeface="Calibri"/>
              </a:rPr>
              <a:t> total do asset </a:t>
            </a:r>
            <a:r>
              <a:rPr lang="en-US" sz="1400" dirty="0" err="1">
                <a:solidFill>
                  <a:srgbClr val="5F5F5F"/>
                </a:solidFill>
                <a:latin typeface="Arial"/>
                <a:cs typeface="Arial"/>
                <a:sym typeface="Calibri"/>
              </a:rPr>
              <a:t>contabilizando</a:t>
            </a:r>
            <a:r>
              <a:rPr lang="en-US" sz="1400" dirty="0">
                <a:solidFill>
                  <a:srgbClr val="5F5F5F"/>
                </a:solidFill>
                <a:latin typeface="Arial"/>
                <a:cs typeface="Arial"/>
                <a:sym typeface="Calibri"/>
              </a:rPr>
              <a:t> o </a:t>
            </a:r>
            <a:r>
              <a:rPr lang="en-US" sz="1400" dirty="0" err="1">
                <a:solidFill>
                  <a:srgbClr val="5F5F5F"/>
                </a:solidFill>
                <a:latin typeface="Arial"/>
                <a:cs typeface="Arial"/>
                <a:sym typeface="Calibri"/>
              </a:rPr>
              <a:t>arquivo</a:t>
            </a:r>
            <a:r>
              <a:rPr lang="en-US" sz="1400" dirty="0">
                <a:solidFill>
                  <a:srgbClr val="5F5F5F"/>
                </a:solidFill>
                <a:latin typeface="Arial"/>
                <a:cs typeface="Arial"/>
                <a:sym typeface="Calibri"/>
              </a:rPr>
              <a:t>, a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de dados do content-type, </a:t>
            </a:r>
            <a:r>
              <a:rPr lang="en-US" sz="1400" dirty="0" err="1">
                <a:solidFill>
                  <a:srgbClr val="5F5F5F"/>
                </a:solidFill>
                <a:latin typeface="Arial"/>
                <a:cs typeface="Arial"/>
                <a:sym typeface="Calibri"/>
              </a:rPr>
              <a:t>estrutura</a:t>
            </a:r>
            <a:r>
              <a:rPr lang="en-US" sz="1400" dirty="0">
                <a:solidFill>
                  <a:srgbClr val="5F5F5F"/>
                </a:solidFill>
                <a:latin typeface="Arial"/>
                <a:cs typeface="Arial"/>
                <a:sym typeface="Calibri"/>
              </a:rPr>
              <a:t> da </a:t>
            </a:r>
            <a:r>
              <a:rPr lang="en-US" sz="1400" dirty="0" err="1">
                <a:solidFill>
                  <a:srgbClr val="5F5F5F"/>
                </a:solidFill>
                <a:latin typeface="Arial"/>
                <a:cs typeface="Arial"/>
                <a:sym typeface="Calibri"/>
              </a:rPr>
              <a:t>taxonomia</a:t>
            </a:r>
            <a:r>
              <a:rPr lang="en-US" sz="1400" dirty="0">
                <a:solidFill>
                  <a:srgbClr val="5F5F5F"/>
                </a:solidFill>
                <a:latin typeface="Arial"/>
                <a:cs typeface="Arial"/>
                <a:sym typeface="Calibri"/>
              </a:rPr>
              <a:t>, as </a:t>
            </a:r>
            <a:r>
              <a:rPr lang="en-US" sz="1400" dirty="0" err="1">
                <a:solidFill>
                  <a:srgbClr val="5F5F5F"/>
                </a:solidFill>
                <a:latin typeface="Arial"/>
                <a:cs typeface="Arial"/>
                <a:sym typeface="Calibri"/>
              </a:rPr>
              <a:t>versões</a:t>
            </a:r>
            <a:r>
              <a:rPr lang="en-US" sz="1400" dirty="0">
                <a:solidFill>
                  <a:srgbClr val="5F5F5F"/>
                </a:solidFill>
                <a:latin typeface="Arial"/>
                <a:cs typeface="Arial"/>
                <a:sym typeface="Calibri"/>
              </a:rPr>
              <a:t> dos </a:t>
            </a:r>
            <a:r>
              <a:rPr lang="en-US" sz="1400" dirty="0" err="1">
                <a:solidFill>
                  <a:srgbClr val="5F5F5F"/>
                </a:solidFill>
                <a:latin typeface="Arial"/>
                <a:cs typeface="Arial"/>
                <a:sym typeface="Calibri"/>
              </a:rPr>
              <a:t>arquivos</a:t>
            </a:r>
            <a:endParaRPr lang="en-US" sz="1400" dirty="0">
              <a:solidFill>
                <a:srgbClr val="5F5F5F"/>
              </a:solidFill>
              <a:latin typeface="Arial"/>
              <a:cs typeface="Arial"/>
              <a:sym typeface="Calibri"/>
            </a:endParaRPr>
          </a:p>
        </p:txBody>
      </p:sp>
    </p:spTree>
    <p:extLst>
      <p:ext uri="{BB962C8B-B14F-4D97-AF65-F5344CB8AC3E}">
        <p14:creationId xmlns:p14="http://schemas.microsoft.com/office/powerpoint/2010/main" val="322513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1_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3895</TotalTime>
  <Words>1204</Words>
  <Application>Microsoft Macintosh PowerPoint</Application>
  <PresentationFormat>Widescreen</PresentationFormat>
  <Paragraphs>171</Paragraphs>
  <Slides>17</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Georgia</vt:lpstr>
      <vt:lpstr>Oracle Sans</vt:lpstr>
      <vt:lpstr>Oracle Sans Light</vt:lpstr>
      <vt:lpstr>Wingdings</vt:lpstr>
      <vt:lpstr>Light Master </vt:lpstr>
      <vt:lpstr>Dark Master</vt:lpstr>
      <vt:lpstr>1_Light Master </vt:lpstr>
      <vt:lpstr>Oracle Content &amp; Experience (OCE)</vt:lpstr>
      <vt:lpstr>PowerPoint Presentation</vt:lpstr>
      <vt:lpstr>Documents</vt:lpstr>
      <vt:lpstr>Documents</vt:lpstr>
      <vt:lpstr>Documents</vt:lpstr>
      <vt:lpstr>Documents</vt:lpstr>
      <vt:lpstr>Documents</vt:lpstr>
      <vt:lpstr>Assets</vt:lpstr>
      <vt:lpstr>Assets</vt:lpstr>
      <vt:lpstr>Assets</vt:lpstr>
      <vt:lpstr>Assets</vt:lpstr>
      <vt:lpstr>Assets</vt:lpstr>
      <vt:lpstr>Hands-on Labs</vt:lpstr>
      <vt:lpstr>APIs REST</vt:lpstr>
      <vt:lpstr>APIs REST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weligton pinto</dc:creator>
  <cp:lastModifiedBy>Cristiano Hoshikawa</cp:lastModifiedBy>
  <cp:revision>65</cp:revision>
  <dcterms:created xsi:type="dcterms:W3CDTF">2019-12-05T23:05:04Z</dcterms:created>
  <dcterms:modified xsi:type="dcterms:W3CDTF">2020-05-25T15:45:03Z</dcterms:modified>
</cp:coreProperties>
</file>